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6" r:id="rId2"/>
    <p:sldId id="277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94" r:id="rId20"/>
    <p:sldId id="295" r:id="rId21"/>
    <p:sldId id="296" r:id="rId22"/>
    <p:sldId id="297" r:id="rId23"/>
    <p:sldId id="298" r:id="rId24"/>
    <p:sldId id="299" r:id="rId25"/>
    <p:sldId id="300" r:id="rId26"/>
    <p:sldId id="301" r:id="rId27"/>
    <p:sldId id="302" r:id="rId28"/>
    <p:sldId id="303" r:id="rId29"/>
    <p:sldId id="304" r:id="rId30"/>
    <p:sldId id="305" r:id="rId31"/>
    <p:sldId id="306" r:id="rId32"/>
    <p:sldId id="307" r:id="rId33"/>
    <p:sldId id="308" r:id="rId34"/>
    <p:sldId id="309" r:id="rId35"/>
    <p:sldId id="310" r:id="rId36"/>
    <p:sldId id="311" r:id="rId37"/>
    <p:sldId id="312" r:id="rId38"/>
    <p:sldId id="313" r:id="rId39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47" autoAdjust="0"/>
    <p:restoredTop sz="94660"/>
  </p:normalViewPr>
  <p:slideViewPr>
    <p:cSldViewPr>
      <p:cViewPr>
        <p:scale>
          <a:sx n="75" d="100"/>
          <a:sy n="75" d="100"/>
        </p:scale>
        <p:origin x="-2280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1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notesMaster" Target="notesMasters/notesMaster1.xml"/><Relationship Id="rId41" Type="http://schemas.openxmlformats.org/officeDocument/2006/relationships/printerSettings" Target="printerSettings/printerSettings1.bin"/><Relationship Id="rId42" Type="http://schemas.openxmlformats.org/officeDocument/2006/relationships/presProps" Target="presProps.xml"/><Relationship Id="rId43" Type="http://schemas.openxmlformats.org/officeDocument/2006/relationships/viewProps" Target="viewProps.xml"/><Relationship Id="rId44" Type="http://schemas.openxmlformats.org/officeDocument/2006/relationships/theme" Target="theme/theme1.xml"/><Relationship Id="rId4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8E8677-5ACA-5942-8B6E-86F5C3704EE1}" type="datetimeFigureOut">
              <a:rPr lang="es-ES" smtClean="0"/>
              <a:t>6/27/14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8FF8E0-B0D3-8440-8F1E-7AEE148996CA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41440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First</a:t>
            </a:r>
            <a:r>
              <a:rPr lang="es-ES" dirty="0" smtClean="0"/>
              <a:t> 7 </a:t>
            </a:r>
            <a:r>
              <a:rPr lang="es-ES" dirty="0" err="1" smtClean="0"/>
              <a:t>years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err="1" smtClean="0"/>
              <a:t>Certification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>CHILDREN’S MINISTRY</a:t>
            </a:r>
          </a:p>
          <a:p>
            <a:endParaRPr lang="es-ES" dirty="0" smtClean="0"/>
          </a:p>
          <a:p>
            <a:r>
              <a:rPr lang="es-ES" dirty="0" smtClean="0"/>
              <a:t>“</a:t>
            </a:r>
            <a:r>
              <a:rPr lang="es-ES" dirty="0" err="1" smtClean="0"/>
              <a:t>Children</a:t>
            </a:r>
            <a:r>
              <a:rPr lang="es-ES" dirty="0" smtClean="0"/>
              <a:t> are </a:t>
            </a:r>
            <a:r>
              <a:rPr lang="es-ES" dirty="0" err="1" smtClean="0"/>
              <a:t>highly</a:t>
            </a:r>
            <a:r>
              <a:rPr lang="es-ES" dirty="0" smtClean="0"/>
              <a:t> </a:t>
            </a:r>
            <a:r>
              <a:rPr lang="es-ES" dirty="0" err="1" smtClean="0"/>
              <a:t>impressionable</a:t>
            </a:r>
            <a:r>
              <a:rPr lang="es-ES" dirty="0" smtClean="0"/>
              <a:t>. </a:t>
            </a:r>
            <a:r>
              <a:rPr lang="es-ES" dirty="0" err="1" smtClean="0"/>
              <a:t>They</a:t>
            </a:r>
            <a:r>
              <a:rPr lang="es-ES" dirty="0" smtClean="0"/>
              <a:t> </a:t>
            </a:r>
            <a:r>
              <a:rPr lang="es-ES" dirty="0" err="1" smtClean="0"/>
              <a:t>become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hear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experience</a:t>
            </a:r>
            <a:r>
              <a:rPr lang="es-ES" baseline="0" dirty="0" smtClean="0"/>
              <a:t>. </a:t>
            </a:r>
            <a:r>
              <a:rPr lang="es-ES" baseline="0" dirty="0" err="1" smtClean="0"/>
              <a:t>During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first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seven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years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their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foundational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habits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life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will</a:t>
            </a:r>
            <a:r>
              <a:rPr lang="es-ES" baseline="0" dirty="0" smtClean="0"/>
              <a:t> be </a:t>
            </a:r>
            <a:r>
              <a:rPr lang="es-ES" baseline="0" dirty="0" err="1" smtClean="0"/>
              <a:t>formed</a:t>
            </a:r>
            <a:r>
              <a:rPr lang="es-ES" baseline="0" dirty="0" smtClean="0"/>
              <a:t>.”</a:t>
            </a:r>
            <a:endParaRPr lang="es-ES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8FF8E0-B0D3-8440-8F1E-7AEE148996CA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84144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B4119-1B61-4E34-94FC-A3FEA5C7D26A}" type="datetimeFigureOut">
              <a:rPr lang="es-MX" smtClean="0"/>
              <a:t>6/27/14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16FAD-107A-4E58-90C4-29CE2E7D0CAD}" type="slidenum">
              <a:rPr lang="es-MX" smtClean="0"/>
              <a:t>‹#›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B4119-1B61-4E34-94FC-A3FEA5C7D26A}" type="datetimeFigureOut">
              <a:rPr lang="es-MX" smtClean="0"/>
              <a:t>6/27/14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16FAD-107A-4E58-90C4-29CE2E7D0CAD}" type="slidenum">
              <a:rPr lang="es-MX" smtClean="0"/>
              <a:t>‹#›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B4119-1B61-4E34-94FC-A3FEA5C7D26A}" type="datetimeFigureOut">
              <a:rPr lang="es-MX" smtClean="0"/>
              <a:t>6/27/14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16FAD-107A-4E58-90C4-29CE2E7D0CAD}" type="slidenum">
              <a:rPr lang="es-MX" smtClean="0"/>
              <a:t>‹#›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B4119-1B61-4E34-94FC-A3FEA5C7D26A}" type="datetimeFigureOut">
              <a:rPr lang="es-MX" smtClean="0"/>
              <a:t>6/27/14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16FAD-107A-4E58-90C4-29CE2E7D0CAD}" type="slidenum">
              <a:rPr lang="es-MX" smtClean="0"/>
              <a:t>‹#›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B4119-1B61-4E34-94FC-A3FEA5C7D26A}" type="datetimeFigureOut">
              <a:rPr lang="es-MX" smtClean="0"/>
              <a:t>6/27/14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16FAD-107A-4E58-90C4-29CE2E7D0CAD}" type="slidenum">
              <a:rPr lang="es-MX" smtClean="0"/>
              <a:t>‹#›</a:t>
            </a:fld>
            <a:endParaRPr lang="es-MX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B4119-1B61-4E34-94FC-A3FEA5C7D26A}" type="datetimeFigureOut">
              <a:rPr lang="es-MX" smtClean="0"/>
              <a:t>6/27/14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16FAD-107A-4E58-90C4-29CE2E7D0CAD}" type="slidenum">
              <a:rPr lang="es-MX" smtClean="0"/>
              <a:t>‹#›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B4119-1B61-4E34-94FC-A3FEA5C7D26A}" type="datetimeFigureOut">
              <a:rPr lang="es-MX" smtClean="0"/>
              <a:t>6/27/14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16FAD-107A-4E58-90C4-29CE2E7D0CAD}" type="slidenum">
              <a:rPr lang="es-MX" smtClean="0"/>
              <a:t>‹#›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B4119-1B61-4E34-94FC-A3FEA5C7D26A}" type="datetimeFigureOut">
              <a:rPr lang="es-MX" smtClean="0"/>
              <a:t>6/27/14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16FAD-107A-4E58-90C4-29CE2E7D0CAD}" type="slidenum">
              <a:rPr lang="es-MX" smtClean="0"/>
              <a:t>‹#›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B4119-1B61-4E34-94FC-A3FEA5C7D26A}" type="datetimeFigureOut">
              <a:rPr lang="es-MX" smtClean="0"/>
              <a:t>6/27/14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16FAD-107A-4E58-90C4-29CE2E7D0CAD}" type="slidenum">
              <a:rPr lang="es-MX" smtClean="0"/>
              <a:t>‹#›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B4119-1B61-4E34-94FC-A3FEA5C7D26A}" type="datetimeFigureOut">
              <a:rPr lang="es-MX" smtClean="0"/>
              <a:t>6/27/14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16FAD-107A-4E58-90C4-29CE2E7D0CAD}" type="slidenum">
              <a:rPr lang="es-MX" smtClean="0"/>
              <a:t>‹#›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B4119-1B61-4E34-94FC-A3FEA5C7D26A}" type="datetimeFigureOut">
              <a:rPr lang="es-MX" smtClean="0"/>
              <a:t>6/27/14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16FAD-107A-4E58-90C4-29CE2E7D0CAD}" type="slidenum">
              <a:rPr lang="es-MX" smtClean="0"/>
              <a:t>‹#›</a:t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B4119-1B61-4E34-94FC-A3FEA5C7D26A}" type="datetimeFigureOut">
              <a:rPr lang="es-MX" smtClean="0"/>
              <a:t>6/27/14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116FAD-107A-4E58-90C4-29CE2E7D0CAD}" type="slidenum">
              <a:rPr lang="es-MX" smtClean="0"/>
              <a:t>‹#›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2483768" y="1772816"/>
            <a:ext cx="5472608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dirty="0" smtClean="0">
                <a:latin typeface="Arial" pitchFamily="34" charset="0"/>
                <a:cs typeface="Arial" pitchFamily="34" charset="0"/>
              </a:rPr>
              <a:t>STOP, LOOK, AND LISTEN</a:t>
            </a:r>
            <a:endParaRPr lang="es-ES" sz="54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501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403648" y="2139821"/>
            <a:ext cx="61206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STOP</a:t>
            </a:r>
            <a:r>
              <a:rPr lang="es-ES" sz="54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s-ES" sz="5400" dirty="0" err="1" smtClean="0">
                <a:latin typeface="Arial" pitchFamily="34" charset="0"/>
                <a:cs typeface="Arial" pitchFamily="34" charset="0"/>
              </a:rPr>
              <a:t>your</a:t>
            </a:r>
            <a:r>
              <a:rPr lang="es-ES" sz="5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5400" dirty="0" err="1" smtClean="0">
                <a:latin typeface="Arial" pitchFamily="34" charset="0"/>
                <a:cs typeface="Arial" pitchFamily="34" charset="0"/>
              </a:rPr>
              <a:t>impulsive</a:t>
            </a:r>
            <a:r>
              <a:rPr lang="es-ES" sz="5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5400" dirty="0" err="1" smtClean="0">
                <a:latin typeface="Arial" pitchFamily="34" charset="0"/>
                <a:cs typeface="Arial" pitchFamily="34" charset="0"/>
              </a:rPr>
              <a:t>or</a:t>
            </a:r>
            <a:r>
              <a:rPr lang="es-ES" sz="5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5400" dirty="0" err="1" smtClean="0">
                <a:latin typeface="Arial" pitchFamily="34" charset="0"/>
                <a:cs typeface="Arial" pitchFamily="34" charset="0"/>
              </a:rPr>
              <a:t>ineffective</a:t>
            </a:r>
            <a:r>
              <a:rPr lang="es-ES" sz="5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5400" dirty="0" err="1" smtClean="0">
                <a:latin typeface="Arial" pitchFamily="34" charset="0"/>
                <a:cs typeface="Arial" pitchFamily="34" charset="0"/>
              </a:rPr>
              <a:t>behavior</a:t>
            </a:r>
            <a:r>
              <a:rPr lang="es-ES" sz="5400" dirty="0" smtClean="0">
                <a:latin typeface="Arial" pitchFamily="34" charset="0"/>
                <a:cs typeface="Arial" pitchFamily="34" charset="0"/>
              </a:rPr>
              <a:t>.</a:t>
            </a:r>
            <a:endParaRPr lang="es-ES" sz="5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2179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1691680" y="1412776"/>
            <a:ext cx="6408712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6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LOOK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carefully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at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your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child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s-ES" sz="3200" i="1" dirty="0" smtClean="0">
                <a:latin typeface="Arial" pitchFamily="34" charset="0"/>
                <a:cs typeface="Arial" pitchFamily="34" charset="0"/>
              </a:rPr>
              <a:t>Observe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: </a:t>
            </a:r>
          </a:p>
          <a:p>
            <a:r>
              <a:rPr lang="es-ES" sz="3200" dirty="0">
                <a:latin typeface="Arial" pitchFamily="34" charset="0"/>
                <a:cs typeface="Arial" pitchFamily="34" charset="0"/>
              </a:rPr>
              <a:t>	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a)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What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circumstances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led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up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undesirable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behavior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s-ES" sz="3200" dirty="0" smtClean="0">
                <a:latin typeface="Arial" pitchFamily="34" charset="0"/>
                <a:cs typeface="Arial" pitchFamily="34" charset="0"/>
              </a:rPr>
              <a:t>	b)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What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message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is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your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child’s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body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language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tryig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convey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s-ES" sz="3200" dirty="0" smtClean="0">
                <a:latin typeface="Arial" pitchFamily="34" charset="0"/>
                <a:cs typeface="Arial" pitchFamily="34" charset="0"/>
              </a:rPr>
              <a:t>	c)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What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does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your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child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need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.(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Take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care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of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his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/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her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needs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.)</a:t>
            </a:r>
          </a:p>
        </p:txBody>
      </p:sp>
    </p:spTree>
    <p:extLst>
      <p:ext uri="{BB962C8B-B14F-4D97-AF65-F5344CB8AC3E}">
        <p14:creationId xmlns:p14="http://schemas.microsoft.com/office/powerpoint/2010/main" val="186725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475656" y="2132856"/>
            <a:ext cx="604867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0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LISTEN</a:t>
            </a:r>
            <a:r>
              <a:rPr lang="es-ES" sz="50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s-ES" sz="5000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es-ES" sz="5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5000" dirty="0" err="1" smtClean="0">
                <a:latin typeface="Arial" pitchFamily="34" charset="0"/>
                <a:cs typeface="Arial" pitchFamily="34" charset="0"/>
              </a:rPr>
              <a:t>others</a:t>
            </a:r>
            <a:r>
              <a:rPr lang="es-ES" sz="5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5000" dirty="0" err="1" smtClean="0">
                <a:latin typeface="Arial" pitchFamily="34" charset="0"/>
                <a:cs typeface="Arial" pitchFamily="34" charset="0"/>
              </a:rPr>
              <a:t>who</a:t>
            </a:r>
            <a:r>
              <a:rPr lang="es-ES" sz="5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5000" dirty="0" err="1" smtClean="0">
                <a:latin typeface="Arial" pitchFamily="34" charset="0"/>
                <a:cs typeface="Arial" pitchFamily="34" charset="0"/>
              </a:rPr>
              <a:t>have</a:t>
            </a:r>
            <a:r>
              <a:rPr lang="es-ES" sz="5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5000" dirty="0" err="1" smtClean="0">
                <a:latin typeface="Arial" pitchFamily="34" charset="0"/>
                <a:cs typeface="Arial" pitchFamily="34" charset="0"/>
              </a:rPr>
              <a:t>gone</a:t>
            </a:r>
            <a:r>
              <a:rPr lang="es-ES" sz="5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5000" dirty="0" err="1" smtClean="0">
                <a:latin typeface="Arial" pitchFamily="34" charset="0"/>
                <a:cs typeface="Arial" pitchFamily="34" charset="0"/>
              </a:rPr>
              <a:t>before</a:t>
            </a:r>
            <a:r>
              <a:rPr lang="es-ES" sz="5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5000" dirty="0" err="1" smtClean="0">
                <a:latin typeface="Arial" pitchFamily="34" charset="0"/>
                <a:cs typeface="Arial" pitchFamily="34" charset="0"/>
              </a:rPr>
              <a:t>you</a:t>
            </a:r>
            <a:endParaRPr lang="es-ES" sz="5000" dirty="0"/>
          </a:p>
        </p:txBody>
      </p:sp>
    </p:spTree>
    <p:extLst>
      <p:ext uri="{BB962C8B-B14F-4D97-AF65-F5344CB8AC3E}">
        <p14:creationId xmlns:p14="http://schemas.microsoft.com/office/powerpoint/2010/main" val="1922654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979712" y="1052736"/>
            <a:ext cx="619268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Learn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from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others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so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you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won’t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have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make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same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mistakes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Even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listening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radio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or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television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programs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on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parenting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can be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helpful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..</a:t>
            </a:r>
            <a:endParaRPr lang="es-ES" sz="4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674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1763688" y="1124744"/>
            <a:ext cx="590465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800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es-ES" sz="4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800" dirty="0" err="1" smtClean="0">
                <a:latin typeface="Arial" pitchFamily="34" charset="0"/>
                <a:cs typeface="Arial" pitchFamily="34" charset="0"/>
              </a:rPr>
              <a:t>key</a:t>
            </a:r>
            <a:r>
              <a:rPr lang="es-ES" sz="4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800" dirty="0" err="1" smtClean="0">
                <a:latin typeface="Arial" pitchFamily="34" charset="0"/>
                <a:cs typeface="Arial" pitchFamily="34" charset="0"/>
              </a:rPr>
              <a:t>is</a:t>
            </a:r>
            <a:r>
              <a:rPr lang="es-ES" sz="4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800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es-ES" sz="4800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48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have</a:t>
            </a:r>
            <a:r>
              <a:rPr lang="es-ES" sz="48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a </a:t>
            </a:r>
            <a:r>
              <a:rPr lang="es-ES" sz="48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teachable</a:t>
            </a:r>
            <a:r>
              <a:rPr lang="es-ES" sz="48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48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spirit</a:t>
            </a:r>
            <a:r>
              <a:rPr lang="es-ES" sz="48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4800" dirty="0" smtClean="0">
                <a:latin typeface="Arial" pitchFamily="34" charset="0"/>
                <a:cs typeface="Arial" pitchFamily="34" charset="0"/>
              </a:rPr>
              <a:t>and a </a:t>
            </a:r>
            <a:r>
              <a:rPr lang="es-ES" sz="4800" dirty="0" err="1" smtClean="0">
                <a:latin typeface="Arial" pitchFamily="34" charset="0"/>
                <a:cs typeface="Arial" pitchFamily="34" charset="0"/>
              </a:rPr>
              <a:t>whole</a:t>
            </a:r>
            <a:r>
              <a:rPr lang="es-ES" sz="4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800" dirty="0" err="1" smtClean="0">
                <a:latin typeface="Arial" pitchFamily="34" charset="0"/>
                <a:cs typeface="Arial" pitchFamily="34" charset="0"/>
              </a:rPr>
              <a:t>lot</a:t>
            </a:r>
            <a:r>
              <a:rPr lang="es-ES" sz="4800" dirty="0" smtClean="0">
                <a:latin typeface="Arial" pitchFamily="34" charset="0"/>
                <a:cs typeface="Arial" pitchFamily="34" charset="0"/>
              </a:rPr>
              <a:t> of </a:t>
            </a:r>
            <a:r>
              <a:rPr lang="es-ES" sz="48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Holy</a:t>
            </a:r>
            <a:r>
              <a:rPr lang="es-ES" sz="48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48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Spirit</a:t>
            </a:r>
            <a:r>
              <a:rPr lang="es-ES" sz="48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4800" dirty="0" err="1" smtClean="0">
                <a:latin typeface="Arial" pitchFamily="34" charset="0"/>
                <a:cs typeface="Arial" pitchFamily="34" charset="0"/>
              </a:rPr>
              <a:t>common</a:t>
            </a:r>
            <a:r>
              <a:rPr lang="es-ES" sz="4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800" dirty="0" err="1" smtClean="0">
                <a:latin typeface="Arial" pitchFamily="34" charset="0"/>
                <a:cs typeface="Arial" pitchFamily="34" charset="0"/>
              </a:rPr>
              <a:t>sense</a:t>
            </a:r>
            <a:r>
              <a:rPr lang="es-ES" sz="4800" dirty="0" smtClean="0">
                <a:latin typeface="Arial" pitchFamily="34" charset="0"/>
                <a:cs typeface="Arial" pitchFamily="34" charset="0"/>
              </a:rPr>
              <a:t>.</a:t>
            </a:r>
            <a:endParaRPr lang="es-ES" sz="4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4016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051720" y="548680"/>
            <a:ext cx="6912768" cy="480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ASK GOD TO INSTRUCT YOU</a:t>
            </a:r>
          </a:p>
          <a:p>
            <a:endParaRPr lang="es-ES" sz="105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3000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000" dirty="0" err="1">
                <a:latin typeface="Arial" pitchFamily="34" charset="0"/>
                <a:cs typeface="Arial" pitchFamily="34" charset="0"/>
              </a:rPr>
              <a:t>c</a:t>
            </a:r>
            <a:r>
              <a:rPr lang="es-ES" sz="3000" dirty="0" err="1" smtClean="0">
                <a:latin typeface="Arial" pitchFamily="34" charset="0"/>
                <a:cs typeface="Arial" pitchFamily="34" charset="0"/>
              </a:rPr>
              <a:t>hallenge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3000" dirty="0" err="1" smtClean="0">
                <a:latin typeface="Arial" pitchFamily="34" charset="0"/>
                <a:cs typeface="Arial" pitchFamily="34" charset="0"/>
              </a:rPr>
              <a:t>What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000" dirty="0" err="1" smtClean="0">
                <a:latin typeface="Arial" pitchFamily="34" charset="0"/>
                <a:cs typeface="Arial" pitchFamily="34" charset="0"/>
              </a:rPr>
              <a:t>circumstances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000" dirty="0" err="1" smtClean="0">
                <a:latin typeface="Arial" pitchFamily="34" charset="0"/>
                <a:cs typeface="Arial" pitchFamily="34" charset="0"/>
              </a:rPr>
              <a:t>seem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000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 lead up </a:t>
            </a:r>
            <a:r>
              <a:rPr lang="es-ES" sz="3000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000" dirty="0" err="1" smtClean="0">
                <a:latin typeface="Arial" pitchFamily="34" charset="0"/>
                <a:cs typeface="Arial" pitchFamily="34" charset="0"/>
              </a:rPr>
              <a:t>this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000" dirty="0" err="1" smtClean="0">
                <a:latin typeface="Arial" pitchFamily="34" charset="0"/>
                <a:cs typeface="Arial" pitchFamily="34" charset="0"/>
              </a:rPr>
              <a:t>problem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?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3000" dirty="0" err="1" smtClean="0">
                <a:latin typeface="Arial" pitchFamily="34" charset="0"/>
                <a:cs typeface="Arial" pitchFamily="34" charset="0"/>
              </a:rPr>
              <a:t>What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000" dirty="0" err="1" smtClean="0">
                <a:latin typeface="Arial" pitchFamily="34" charset="0"/>
                <a:cs typeface="Arial" pitchFamily="34" charset="0"/>
              </a:rPr>
              <a:t>might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 be </a:t>
            </a:r>
            <a:r>
              <a:rPr lang="es-ES" sz="3000" dirty="0" err="1" smtClean="0">
                <a:latin typeface="Arial" pitchFamily="34" charset="0"/>
                <a:cs typeface="Arial" pitchFamily="34" charset="0"/>
              </a:rPr>
              <a:t>causing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000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000" dirty="0" err="1" smtClean="0">
                <a:latin typeface="Arial" pitchFamily="34" charset="0"/>
                <a:cs typeface="Arial" pitchFamily="34" charset="0"/>
              </a:rPr>
              <a:t>problem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?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3000" dirty="0" err="1" smtClean="0">
                <a:latin typeface="Arial" pitchFamily="34" charset="0"/>
                <a:cs typeface="Arial" pitchFamily="34" charset="0"/>
              </a:rPr>
              <a:t>What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 am I </a:t>
            </a:r>
            <a:r>
              <a:rPr lang="es-ES" sz="3000" dirty="0" err="1" smtClean="0">
                <a:latin typeface="Arial" pitchFamily="34" charset="0"/>
                <a:cs typeface="Arial" pitchFamily="34" charset="0"/>
              </a:rPr>
              <a:t>doing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000" dirty="0" err="1" smtClean="0">
                <a:latin typeface="Arial" pitchFamily="34" charset="0"/>
                <a:cs typeface="Arial" pitchFamily="34" charset="0"/>
              </a:rPr>
              <a:t>that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000" dirty="0" err="1" smtClean="0">
                <a:latin typeface="Arial" pitchFamily="34" charset="0"/>
                <a:cs typeface="Arial" pitchFamily="34" charset="0"/>
              </a:rPr>
              <a:t>might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 be </a:t>
            </a:r>
            <a:r>
              <a:rPr lang="es-ES" sz="3000" dirty="0" err="1" smtClean="0">
                <a:latin typeface="Arial" pitchFamily="34" charset="0"/>
                <a:cs typeface="Arial" pitchFamily="34" charset="0"/>
              </a:rPr>
              <a:t>aggravating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000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000" dirty="0" err="1" smtClean="0">
                <a:latin typeface="Arial" pitchFamily="34" charset="0"/>
                <a:cs typeface="Arial" pitchFamily="34" charset="0"/>
              </a:rPr>
              <a:t>negative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000" dirty="0" err="1" smtClean="0">
                <a:latin typeface="Arial" pitchFamily="34" charset="0"/>
                <a:cs typeface="Arial" pitchFamily="34" charset="0"/>
              </a:rPr>
              <a:t>behavior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?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3000" dirty="0" err="1" smtClean="0">
                <a:latin typeface="Arial" pitchFamily="34" charset="0"/>
                <a:cs typeface="Arial" pitchFamily="34" charset="0"/>
              </a:rPr>
              <a:t>What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000" dirty="0" err="1" smtClean="0">
                <a:latin typeface="Arial" pitchFamily="34" charset="0"/>
                <a:cs typeface="Arial" pitchFamily="34" charset="0"/>
              </a:rPr>
              <a:t>could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 I do </a:t>
            </a:r>
            <a:r>
              <a:rPr lang="es-ES" sz="3000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000" dirty="0" err="1" smtClean="0">
                <a:latin typeface="Arial" pitchFamily="34" charset="0"/>
                <a:cs typeface="Arial" pitchFamily="34" charset="0"/>
              </a:rPr>
              <a:t>help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000" dirty="0" err="1" smtClean="0">
                <a:latin typeface="Arial" pitchFamily="34" charset="0"/>
                <a:cs typeface="Arial" pitchFamily="34" charset="0"/>
              </a:rPr>
              <a:t>bring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000" dirty="0" err="1" smtClean="0">
                <a:latin typeface="Arial" pitchFamily="34" charset="0"/>
                <a:cs typeface="Arial" pitchFamily="34" charset="0"/>
              </a:rPr>
              <a:t>about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 a </a:t>
            </a:r>
            <a:r>
              <a:rPr lang="es-ES" sz="3000" dirty="0" err="1" smtClean="0">
                <a:latin typeface="Arial" pitchFamily="34" charset="0"/>
                <a:cs typeface="Arial" pitchFamily="34" charset="0"/>
              </a:rPr>
              <a:t>solution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?</a:t>
            </a:r>
          </a:p>
          <a:p>
            <a:pPr marL="342900" indent="-342900" algn="r"/>
            <a:r>
              <a:rPr lang="es-ES" sz="2400" dirty="0" err="1" smtClean="0">
                <a:latin typeface="Arial" pitchFamily="34" charset="0"/>
                <a:cs typeface="Arial" pitchFamily="34" charset="0"/>
              </a:rPr>
              <a:t>Exercise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 page 31</a:t>
            </a:r>
            <a:endParaRPr lang="es-ES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7639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123728" y="836712"/>
            <a:ext cx="6264696" cy="460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HOW INFORMATION INCREASES EFFECTIVENESS</a:t>
            </a:r>
          </a:p>
          <a:p>
            <a:endParaRPr lang="es-ES" sz="2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33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GOOD</a:t>
            </a:r>
            <a:r>
              <a:rPr lang="es-E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300" dirty="0" err="1" smtClean="0">
                <a:latin typeface="Arial" pitchFamily="34" charset="0"/>
                <a:cs typeface="Arial" pitchFamily="34" charset="0"/>
              </a:rPr>
              <a:t>parenting</a:t>
            </a:r>
            <a:r>
              <a:rPr lang="es-E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300" dirty="0" err="1" smtClean="0">
                <a:latin typeface="Arial" pitchFamily="34" charset="0"/>
                <a:cs typeface="Arial" pitchFamily="34" charset="0"/>
              </a:rPr>
              <a:t>information</a:t>
            </a:r>
            <a:r>
              <a:rPr lang="es-ES" sz="33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s-ES" sz="3300" dirty="0" err="1" smtClean="0">
                <a:latin typeface="Arial" pitchFamily="34" charset="0"/>
                <a:cs typeface="Arial" pitchFamily="34" charset="0"/>
              </a:rPr>
              <a:t>which</a:t>
            </a:r>
            <a:r>
              <a:rPr lang="es-E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300" dirty="0" err="1" smtClean="0">
                <a:latin typeface="Arial" pitchFamily="34" charset="0"/>
                <a:cs typeface="Arial" pitchFamily="34" charset="0"/>
              </a:rPr>
              <a:t>includes</a:t>
            </a:r>
            <a:r>
              <a:rPr lang="es-E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300" dirty="0" err="1" smtClean="0">
                <a:latin typeface="Arial" pitchFamily="34" charset="0"/>
                <a:cs typeface="Arial" pitchFamily="34" charset="0"/>
              </a:rPr>
              <a:t>an</a:t>
            </a:r>
            <a:r>
              <a:rPr lang="es-E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300" dirty="0" err="1" smtClean="0">
                <a:latin typeface="Arial" pitchFamily="34" charset="0"/>
                <a:cs typeface="Arial" pitchFamily="34" charset="0"/>
              </a:rPr>
              <a:t>understanding</a:t>
            </a:r>
            <a:r>
              <a:rPr lang="es-ES" sz="3300" dirty="0" smtClean="0">
                <a:latin typeface="Arial" pitchFamily="34" charset="0"/>
                <a:cs typeface="Arial" pitchFamily="34" charset="0"/>
              </a:rPr>
              <a:t> of </a:t>
            </a:r>
            <a:r>
              <a:rPr lang="es-ES" sz="3300" dirty="0" err="1" smtClean="0">
                <a:latin typeface="Arial" pitchFamily="34" charset="0"/>
                <a:cs typeface="Arial" pitchFamily="34" charset="0"/>
              </a:rPr>
              <a:t>how</a:t>
            </a:r>
            <a:r>
              <a:rPr lang="es-E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300" dirty="0" err="1" smtClean="0">
                <a:latin typeface="Arial" pitchFamily="34" charset="0"/>
                <a:cs typeface="Arial" pitchFamily="34" charset="0"/>
              </a:rPr>
              <a:t>children</a:t>
            </a:r>
            <a:r>
              <a:rPr lang="es-E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300" dirty="0" err="1" smtClean="0">
                <a:latin typeface="Arial" pitchFamily="34" charset="0"/>
                <a:cs typeface="Arial" pitchFamily="34" charset="0"/>
              </a:rPr>
              <a:t>develop</a:t>
            </a:r>
            <a:r>
              <a:rPr lang="es-ES" sz="3300" dirty="0" smtClean="0">
                <a:latin typeface="Arial" pitchFamily="34" charset="0"/>
                <a:cs typeface="Arial" pitchFamily="34" charset="0"/>
              </a:rPr>
              <a:t>, can </a:t>
            </a:r>
            <a:r>
              <a:rPr lang="es-ES" sz="3300" dirty="0" err="1" smtClean="0">
                <a:latin typeface="Arial" pitchFamily="34" charset="0"/>
                <a:cs typeface="Arial" pitchFamily="34" charset="0"/>
              </a:rPr>
              <a:t>increase</a:t>
            </a:r>
            <a:r>
              <a:rPr lang="es-E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300" dirty="0" err="1" smtClean="0">
                <a:latin typeface="Arial" pitchFamily="34" charset="0"/>
                <a:cs typeface="Arial" pitchFamily="34" charset="0"/>
              </a:rPr>
              <a:t>your</a:t>
            </a:r>
            <a:r>
              <a:rPr lang="es-E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300" dirty="0" err="1" smtClean="0">
                <a:latin typeface="Arial" pitchFamily="34" charset="0"/>
                <a:cs typeface="Arial" pitchFamily="34" charset="0"/>
              </a:rPr>
              <a:t>effectiveness</a:t>
            </a:r>
            <a:r>
              <a:rPr lang="es-ES" sz="3300" dirty="0" smtClean="0">
                <a:latin typeface="Arial" pitchFamily="34" charset="0"/>
                <a:cs typeface="Arial" pitchFamily="34" charset="0"/>
              </a:rPr>
              <a:t> as a </a:t>
            </a:r>
            <a:r>
              <a:rPr lang="es-ES" sz="3300" dirty="0" err="1" smtClean="0">
                <a:latin typeface="Arial" pitchFamily="34" charset="0"/>
                <a:cs typeface="Arial" pitchFamily="34" charset="0"/>
              </a:rPr>
              <a:t>parent</a:t>
            </a:r>
            <a:r>
              <a:rPr lang="es-ES" sz="3300" dirty="0" smtClean="0">
                <a:latin typeface="Arial" pitchFamily="34" charset="0"/>
                <a:cs typeface="Arial" pitchFamily="34" charset="0"/>
              </a:rPr>
              <a:t>.</a:t>
            </a:r>
            <a:endParaRPr lang="es-ES" sz="33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030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691680" y="1124744"/>
            <a:ext cx="6120680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WHERE DO YOU FIND PARENTING INFORMATION?</a:t>
            </a:r>
          </a:p>
          <a:p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Join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a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parent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support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group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Font typeface="Wingdings" pitchFamily="2" charset="2"/>
              <a:buChar char="v"/>
            </a:pP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Take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a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parent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education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class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Font typeface="Wingdings" pitchFamily="2" charset="2"/>
              <a:buChar char="v"/>
            </a:pP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Read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a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good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child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development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book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Font typeface="Wingdings" pitchFamily="2" charset="2"/>
              <a:buChar char="v"/>
            </a:pPr>
            <a:r>
              <a:rPr lang="es-ES" sz="3200" dirty="0" smtClean="0">
                <a:latin typeface="Arial" pitchFamily="34" charset="0"/>
                <a:cs typeface="Arial" pitchFamily="34" charset="0"/>
              </a:rPr>
              <a:t>Ask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for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advice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from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professionals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and listen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experiences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15584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1619672" y="1340768"/>
            <a:ext cx="6120680" cy="5016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Sift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all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of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information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you’ve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gathered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through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your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sieve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of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common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sense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es-ES" sz="3200" i="1" u="sng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Pray</a:t>
            </a:r>
            <a:r>
              <a:rPr lang="es-ES" sz="3200" i="1" u="sng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As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for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Holy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Spirit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insight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and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ask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these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questions</a:t>
            </a:r>
            <a:r>
              <a:rPr lang="es-ES" sz="3200" dirty="0">
                <a:latin typeface="Arial" pitchFamily="34" charset="0"/>
                <a:cs typeface="Arial" pitchFamily="34" charset="0"/>
              </a:rPr>
              <a:t>:</a:t>
            </a:r>
            <a:endParaRPr lang="es-ES" sz="16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Does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it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seem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right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?</a:t>
            </a:r>
          </a:p>
          <a:p>
            <a:pPr algn="ctr"/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Is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it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consistent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?</a:t>
            </a:r>
          </a:p>
          <a:p>
            <a:pPr algn="ctr"/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Does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it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fit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into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my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philosophy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?</a:t>
            </a:r>
          </a:p>
          <a:p>
            <a:pPr algn="ctr"/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Will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it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help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me be a more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effective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parent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08757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2051720" y="1988840"/>
            <a:ext cx="669674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b="1" i="1" spc="3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GETTING INFORMATION TO HELP YOU CHART YOUR COURSE</a:t>
            </a:r>
            <a:endParaRPr lang="es-ES" sz="5400" b="1" i="1" cap="none" spc="3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914400" y="548680"/>
            <a:ext cx="8229600" cy="1143000"/>
          </a:xfrm>
        </p:spPr>
        <p:txBody>
          <a:bodyPr/>
          <a:lstStyle/>
          <a:p>
            <a:r>
              <a:rPr lang="es-ES" b="1" dirty="0" err="1" smtClean="0"/>
              <a:t>Chapter</a:t>
            </a:r>
            <a:r>
              <a:rPr lang="es-ES" b="1" dirty="0" smtClean="0"/>
              <a:t> </a:t>
            </a:r>
            <a:r>
              <a:rPr lang="es-ES" b="1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328143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979712" y="327422"/>
            <a:ext cx="6984776" cy="5509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DEALING WITH UNWANTED ADVICE</a:t>
            </a:r>
          </a:p>
          <a:p>
            <a:endParaRPr lang="es-ES" sz="16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Here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are 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some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pointers:</a:t>
            </a:r>
          </a:p>
          <a:p>
            <a:endParaRPr lang="es-ES" sz="20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es-E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Don’t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complain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about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or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mention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your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child’s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negative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behavior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If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advice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is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offered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that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contradicts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parenting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methods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God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has 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impressed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you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use, 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thank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them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and 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confidently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say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. “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We’re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quite 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satisfied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with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parenting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techniques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we’re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using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Our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children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seem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be 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responding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well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.”</a:t>
            </a:r>
            <a:endParaRPr lang="es-ES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068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763688" y="2060848"/>
            <a:ext cx="6696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800" b="1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Consider</a:t>
            </a:r>
            <a:r>
              <a:rPr lang="es-ES" sz="48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4800" b="1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these</a:t>
            </a:r>
            <a:r>
              <a:rPr lang="es-ES" sz="48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4800" b="1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parenting</a:t>
            </a:r>
            <a:r>
              <a:rPr lang="es-ES" sz="48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4800" b="1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policies</a:t>
            </a:r>
            <a:endParaRPr lang="es-ES" sz="4800" b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4932040" y="5733256"/>
            <a:ext cx="27900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es-ES" sz="28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See</a:t>
            </a:r>
            <a:r>
              <a:rPr lang="es-ES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page 32</a:t>
            </a:r>
            <a:endParaRPr lang="es-ES" sz="24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3514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2123728" y="1844824"/>
            <a:ext cx="612068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PARENTING PRINCIPLES FROM THE BIBLE</a:t>
            </a:r>
          </a:p>
        </p:txBody>
      </p:sp>
    </p:spTree>
    <p:extLst>
      <p:ext uri="{BB962C8B-B14F-4D97-AF65-F5344CB8AC3E}">
        <p14:creationId xmlns:p14="http://schemas.microsoft.com/office/powerpoint/2010/main" val="476860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123728" y="476672"/>
            <a:ext cx="676875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sz="16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Bible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is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filled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with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great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parenting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principles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:</a:t>
            </a:r>
            <a:endParaRPr lang="es-ES" sz="3200" dirty="0">
              <a:latin typeface="Arial" pitchFamily="34" charset="0"/>
              <a:cs typeface="Arial" pitchFamily="34" charset="0"/>
            </a:endParaRPr>
          </a:p>
          <a:p>
            <a:endParaRPr lang="es-ES" sz="16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Proverbs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23:12</a:t>
            </a:r>
          </a:p>
          <a:p>
            <a:pPr lvl="2"/>
            <a:r>
              <a:rPr lang="es-ES" sz="3200" dirty="0" smtClean="0">
                <a:latin typeface="Arial" pitchFamily="34" charset="0"/>
                <a:cs typeface="Arial" pitchFamily="34" charset="0"/>
              </a:rPr>
              <a:t>“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Apply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your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heart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instruction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, and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your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ears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words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of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knowledge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.”</a:t>
            </a:r>
          </a:p>
          <a:p>
            <a:pPr>
              <a:buFont typeface="Arial" pitchFamily="34" charset="0"/>
              <a:buChar char="•"/>
            </a:pP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Proverbs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22:6</a:t>
            </a:r>
          </a:p>
          <a:p>
            <a:pPr lvl="1"/>
            <a:r>
              <a:rPr lang="es-ES" sz="3200" dirty="0" smtClean="0">
                <a:latin typeface="Arial" pitchFamily="34" charset="0"/>
                <a:cs typeface="Arial" pitchFamily="34" charset="0"/>
              </a:rPr>
              <a:t>	“Train up a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child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in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way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he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should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go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, and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when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he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is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old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he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will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not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depart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from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it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.”</a:t>
            </a:r>
          </a:p>
        </p:txBody>
      </p:sp>
    </p:spTree>
    <p:extLst>
      <p:ext uri="{BB962C8B-B14F-4D97-AF65-F5344CB8AC3E}">
        <p14:creationId xmlns:p14="http://schemas.microsoft.com/office/powerpoint/2010/main" val="1244509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547664" y="620688"/>
            <a:ext cx="7344816" cy="55092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4625" indent="-174625" algn="ctr">
              <a:buFont typeface="Arial" pitchFamily="34" charset="0"/>
              <a:buChar char="•"/>
            </a:pPr>
            <a:r>
              <a:rPr lang="es-ES" sz="3600" i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Don’t</a:t>
            </a:r>
            <a:r>
              <a:rPr lang="es-ES" sz="3600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3600" i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overlook</a:t>
            </a:r>
            <a:r>
              <a:rPr lang="es-ES" sz="3600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3600" i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3600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36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BIBLE</a:t>
            </a:r>
            <a:r>
              <a:rPr lang="es-ES" sz="3600" b="1" dirty="0" smtClean="0">
                <a:latin typeface="Arial" pitchFamily="34" charset="0"/>
                <a:cs typeface="Arial" pitchFamily="34" charset="0"/>
              </a:rPr>
              <a:t>.</a:t>
            </a:r>
            <a:endParaRPr lang="es-ES" sz="3600" b="1" dirty="0" smtClean="0">
              <a:latin typeface="Arial" pitchFamily="34" charset="0"/>
              <a:cs typeface="Arial" pitchFamily="34" charset="0"/>
            </a:endParaRPr>
          </a:p>
          <a:p>
            <a:pPr marL="174625" indent="-174625" algn="ctr"/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pPr algn="ctr">
              <a:buFont typeface="Arial" pitchFamily="34" charset="0"/>
              <a:buChar char="•"/>
            </a:pP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When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you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find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a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statement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in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Bible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don’t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just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grab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it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out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of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context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and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bend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your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whole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parenting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philosophy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around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it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Rather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read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it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in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context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try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understand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culture,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conditions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, and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circumstances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that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might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shed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more light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on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concept.</a:t>
            </a:r>
            <a:endParaRPr lang="es-ES" sz="3600" dirty="0" smtClean="0"/>
          </a:p>
        </p:txBody>
      </p:sp>
    </p:spTree>
    <p:extLst>
      <p:ext uri="{BB962C8B-B14F-4D97-AF65-F5344CB8AC3E}">
        <p14:creationId xmlns:p14="http://schemas.microsoft.com/office/powerpoint/2010/main" val="510546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691680" y="2060849"/>
            <a:ext cx="576064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Check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out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meaning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of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certain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words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in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original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language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.</a:t>
            </a:r>
            <a:endParaRPr lang="es-ES" sz="4000" dirty="0" smtClean="0">
              <a:latin typeface="Arial" pitchFamily="34" charset="0"/>
              <a:cs typeface="Arial" pitchFamily="34" charset="0"/>
            </a:endParaRPr>
          </a:p>
          <a:p>
            <a:pPr algn="ctr">
              <a:buFont typeface="Arial" pitchFamily="34" charset="0"/>
              <a:buChar char="•"/>
            </a:pP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Also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go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a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good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Bible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commentary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.</a:t>
            </a:r>
            <a:endParaRPr lang="es-ES" sz="4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7849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547664" y="1196752"/>
            <a:ext cx="612068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Read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all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version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applied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Proverbs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22:6 and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then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after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reading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answer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following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:</a:t>
            </a:r>
            <a:endParaRPr lang="es-ES" sz="3600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es-ES" sz="36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How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are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you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going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apply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it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your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life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today</a:t>
            </a:r>
            <a:r>
              <a:rPr lang="es-ES" sz="3600" dirty="0">
                <a:latin typeface="Arial" pitchFamily="34" charset="0"/>
                <a:cs typeface="Arial" pitchFamily="34" charset="0"/>
              </a:rPr>
              <a:t>?</a:t>
            </a:r>
            <a:endParaRPr lang="es-ES" sz="3600" dirty="0" smtClean="0">
              <a:latin typeface="Arial" pitchFamily="34" charset="0"/>
              <a:cs typeface="Arial" pitchFamily="34" charset="0"/>
            </a:endParaRPr>
          </a:p>
          <a:p>
            <a:endParaRPr lang="es-ES" sz="3600" dirty="0" smtClean="0">
              <a:latin typeface="Arial" pitchFamily="34" charset="0"/>
              <a:cs typeface="Arial" pitchFamily="34" charset="0"/>
            </a:endParaRPr>
          </a:p>
          <a:p>
            <a:pPr algn="r"/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Exercise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page 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35</a:t>
            </a:r>
            <a:endParaRPr lang="es-ES" sz="3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8618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547664" y="1844824"/>
            <a:ext cx="59766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Scientific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research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bears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out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this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truism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:</a:t>
            </a:r>
            <a:endParaRPr lang="es-ES" sz="4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4000" i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Rituals</a:t>
            </a:r>
            <a:r>
              <a:rPr lang="es-ES" sz="4000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4000" i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shape</a:t>
            </a:r>
            <a:r>
              <a:rPr lang="es-ES" sz="4000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4000" i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thinking</a:t>
            </a:r>
            <a:r>
              <a:rPr lang="es-ES" sz="4000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and </a:t>
            </a:r>
            <a:r>
              <a:rPr lang="es-ES" sz="4000" i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behavior</a:t>
            </a:r>
            <a:r>
              <a:rPr lang="es-ES" sz="4000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s-ES" sz="4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3247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691680" y="1412776"/>
            <a:ext cx="576064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It’s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also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true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that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when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a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child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grows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up, he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will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likely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have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very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similar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values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those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of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his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parents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even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though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they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may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be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expressed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differently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.</a:t>
            </a:r>
            <a:endParaRPr lang="es-ES" sz="4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6277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619672" y="1196752"/>
            <a:ext cx="6192688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PARENTING SURVIVAL KIT</a:t>
            </a:r>
            <a:endParaRPr lang="es-ES" sz="3600" b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es-ES" sz="3200" dirty="0" smtClean="0">
              <a:latin typeface="Arial" pitchFamily="34" charset="0"/>
              <a:cs typeface="Arial" pitchFamily="34" charset="0"/>
            </a:endParaRPr>
          </a:p>
          <a:p>
            <a:endParaRPr lang="es-ES" sz="32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3600" dirty="0" smtClean="0">
                <a:latin typeface="Arial" pitchFamily="34" charset="0"/>
                <a:cs typeface="Arial" pitchFamily="34" charset="0"/>
              </a:rPr>
              <a:t>BP #1: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Bible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Promises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.</a:t>
            </a:r>
            <a:endParaRPr lang="es-ES" sz="36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3600" dirty="0" smtClean="0">
                <a:latin typeface="Arial" pitchFamily="34" charset="0"/>
                <a:cs typeface="Arial" pitchFamily="34" charset="0"/>
              </a:rPr>
              <a:t>BP #2: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Brief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Prayers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.</a:t>
            </a:r>
            <a:endParaRPr lang="es-ES" sz="36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3600" dirty="0" smtClean="0">
                <a:latin typeface="Arial" pitchFamily="34" charset="0"/>
                <a:cs typeface="Arial" pitchFamily="34" charset="0"/>
              </a:rPr>
              <a:t>TTWP: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This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too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will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pass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.</a:t>
            </a:r>
            <a:endParaRPr lang="es-ES" sz="36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5202181"/>
      </p:ext>
    </p:extLst>
  </p:cSld>
  <p:clrMapOvr>
    <a:masterClrMapping/>
  </p:clrMapOvr>
  <p:transition xmlns:p14="http://schemas.microsoft.com/office/powerpoint/2010/main">
    <p:wedg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1907704" y="620688"/>
            <a:ext cx="5832648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 smtClean="0">
                <a:latin typeface="Arial" pitchFamily="34" charset="0"/>
                <a:cs typeface="Arial" pitchFamily="34" charset="0"/>
              </a:rPr>
              <a:t>“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With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wisdom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a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house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is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built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, and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by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understanding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it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is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established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;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By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knowledge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rooms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are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filled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with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all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precious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and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pleasant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riches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.”</a:t>
            </a:r>
          </a:p>
          <a:p>
            <a:pPr algn="ctr"/>
            <a:endParaRPr lang="es-ES" sz="2000" dirty="0" smtClean="0">
              <a:latin typeface="Arial" pitchFamily="34" charset="0"/>
              <a:cs typeface="Arial" pitchFamily="34" charset="0"/>
            </a:endParaRPr>
          </a:p>
          <a:p>
            <a:pPr algn="r"/>
            <a:r>
              <a:rPr lang="es-ES" sz="28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Proverbs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24:3, 4, NIV)</a:t>
            </a:r>
          </a:p>
        </p:txBody>
      </p:sp>
    </p:spTree>
    <p:extLst>
      <p:ext uri="{BB962C8B-B14F-4D97-AF65-F5344CB8AC3E}">
        <p14:creationId xmlns:p14="http://schemas.microsoft.com/office/powerpoint/2010/main" val="2519649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547664" y="1619503"/>
            <a:ext cx="6048672" cy="4185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800" b="1" dirty="0" smtClean="0">
                <a:latin typeface="Arial" pitchFamily="34" charset="0"/>
                <a:cs typeface="Arial" pitchFamily="34" charset="0"/>
              </a:rPr>
              <a:t>BP #1(</a:t>
            </a:r>
            <a:r>
              <a:rPr lang="es-ES" sz="3800" b="1" dirty="0" err="1" smtClean="0">
                <a:latin typeface="Arial" pitchFamily="34" charset="0"/>
                <a:cs typeface="Arial" pitchFamily="34" charset="0"/>
              </a:rPr>
              <a:t>Bible</a:t>
            </a:r>
            <a:r>
              <a:rPr lang="es-ES" sz="3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800" b="1" dirty="0" err="1" smtClean="0">
                <a:latin typeface="Arial" pitchFamily="34" charset="0"/>
                <a:cs typeface="Arial" pitchFamily="34" charset="0"/>
              </a:rPr>
              <a:t>Promises</a:t>
            </a:r>
            <a:r>
              <a:rPr lang="es-ES" sz="3800" b="1" dirty="0" smtClean="0">
                <a:latin typeface="Arial" pitchFamily="34" charset="0"/>
                <a:cs typeface="Arial" pitchFamily="34" charset="0"/>
              </a:rPr>
              <a:t>)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s-ES" sz="3800" dirty="0" err="1" smtClean="0">
                <a:latin typeface="Arial" pitchFamily="34" charset="0"/>
                <a:cs typeface="Arial" pitchFamily="34" charset="0"/>
              </a:rPr>
              <a:t>Most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800" dirty="0" err="1" smtClean="0">
                <a:latin typeface="Arial" pitchFamily="34" charset="0"/>
                <a:cs typeface="Arial" pitchFamily="34" charset="0"/>
              </a:rPr>
              <a:t>survival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 kits </a:t>
            </a:r>
            <a:r>
              <a:rPr lang="es-ES" sz="3800" dirty="0" err="1" smtClean="0">
                <a:latin typeface="Arial" pitchFamily="34" charset="0"/>
                <a:cs typeface="Arial" pitchFamily="34" charset="0"/>
              </a:rPr>
              <a:t>contain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800" dirty="0" err="1" smtClean="0">
                <a:latin typeface="Arial" pitchFamily="34" charset="0"/>
                <a:cs typeface="Arial" pitchFamily="34" charset="0"/>
              </a:rPr>
              <a:t>aspirin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es-ES" sz="3800" dirty="0" err="1" smtClean="0">
                <a:latin typeface="Arial" pitchFamily="34" charset="0"/>
                <a:cs typeface="Arial" pitchFamily="34" charset="0"/>
              </a:rPr>
              <a:t>When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800" dirty="0" err="1" smtClean="0">
                <a:latin typeface="Arial" pitchFamily="34" charset="0"/>
                <a:cs typeface="Arial" pitchFamily="34" charset="0"/>
              </a:rPr>
              <a:t>you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800" dirty="0" err="1" smtClean="0">
                <a:latin typeface="Arial" pitchFamily="34" charset="0"/>
                <a:cs typeface="Arial" pitchFamily="34" charset="0"/>
              </a:rPr>
              <a:t>have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 a </a:t>
            </a:r>
            <a:r>
              <a:rPr lang="es-ES" sz="3800" dirty="0" err="1" smtClean="0">
                <a:latin typeface="Arial" pitchFamily="34" charset="0"/>
                <a:cs typeface="Arial" pitchFamily="34" charset="0"/>
              </a:rPr>
              <a:t>bad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800" dirty="0" err="1" smtClean="0">
                <a:latin typeface="Arial" pitchFamily="34" charset="0"/>
                <a:cs typeface="Arial" pitchFamily="34" charset="0"/>
              </a:rPr>
              <a:t>headache</a:t>
            </a:r>
            <a:r>
              <a:rPr lang="es-ES" sz="3800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3800" dirty="0" err="1" smtClean="0">
                <a:latin typeface="Arial" pitchFamily="34" charset="0"/>
                <a:cs typeface="Arial" pitchFamily="34" charset="0"/>
              </a:rPr>
              <a:t>what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 do </a:t>
            </a:r>
            <a:r>
              <a:rPr lang="es-ES" sz="3800" dirty="0" err="1" smtClean="0">
                <a:latin typeface="Arial" pitchFamily="34" charset="0"/>
                <a:cs typeface="Arial" pitchFamily="34" charset="0"/>
              </a:rPr>
              <a:t>you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800" dirty="0" err="1" smtClean="0">
                <a:latin typeface="Arial" pitchFamily="34" charset="0"/>
                <a:cs typeface="Arial" pitchFamily="34" charset="0"/>
              </a:rPr>
              <a:t>take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? </a:t>
            </a:r>
            <a:r>
              <a:rPr lang="es-ES" sz="3800" dirty="0" err="1" smtClean="0">
                <a:latin typeface="Arial" pitchFamily="34" charset="0"/>
                <a:cs typeface="Arial" pitchFamily="34" charset="0"/>
              </a:rPr>
              <a:t>Aspirin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. In a </a:t>
            </a:r>
            <a:r>
              <a:rPr lang="es-ES" sz="3800" dirty="0" err="1" smtClean="0">
                <a:latin typeface="Arial" pitchFamily="34" charset="0"/>
                <a:cs typeface="Arial" pitchFamily="34" charset="0"/>
              </a:rPr>
              <a:t>few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 minutes </a:t>
            </a:r>
            <a:r>
              <a:rPr lang="es-ES" sz="3800" dirty="0" err="1" smtClean="0">
                <a:latin typeface="Arial" pitchFamily="34" charset="0"/>
                <a:cs typeface="Arial" pitchFamily="34" charset="0"/>
              </a:rPr>
              <a:t>you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800" dirty="0" err="1" smtClean="0">
                <a:latin typeface="Arial" pitchFamily="34" charset="0"/>
                <a:cs typeface="Arial" pitchFamily="34" charset="0"/>
              </a:rPr>
              <a:t>have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800" dirty="0" err="1" smtClean="0">
                <a:latin typeface="Arial" pitchFamily="34" charset="0"/>
                <a:cs typeface="Arial" pitchFamily="34" charset="0"/>
              </a:rPr>
              <a:t>relief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800" dirty="0" err="1" smtClean="0">
                <a:latin typeface="Arial" pitchFamily="34" charset="0"/>
                <a:cs typeface="Arial" pitchFamily="34" charset="0"/>
              </a:rPr>
              <a:t>from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800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800" dirty="0" err="1" smtClean="0">
                <a:latin typeface="Arial" pitchFamily="34" charset="0"/>
                <a:cs typeface="Arial" pitchFamily="34" charset="0"/>
              </a:rPr>
              <a:t>pain</a:t>
            </a:r>
            <a:r>
              <a:rPr lang="es-ES" sz="3800" dirty="0" smtClean="0">
                <a:latin typeface="Arial" pitchFamily="34" charset="0"/>
                <a:cs typeface="Arial" pitchFamily="34" charset="0"/>
              </a:rPr>
              <a:t>.</a:t>
            </a:r>
            <a:endParaRPr lang="es-ES" sz="38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3711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619672" y="1455742"/>
            <a:ext cx="6192688" cy="330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500" dirty="0" err="1" smtClean="0">
                <a:latin typeface="Arial" pitchFamily="34" charset="0"/>
                <a:cs typeface="Arial" pitchFamily="34" charset="0"/>
              </a:rPr>
              <a:t>Bible</a:t>
            </a:r>
            <a:r>
              <a:rPr lang="es-ES" sz="35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500" dirty="0" err="1" smtClean="0">
                <a:latin typeface="Arial" pitchFamily="34" charset="0"/>
                <a:cs typeface="Arial" pitchFamily="34" charset="0"/>
              </a:rPr>
              <a:t>promises</a:t>
            </a:r>
            <a:r>
              <a:rPr lang="es-ES" sz="35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500" dirty="0" err="1" smtClean="0">
                <a:latin typeface="Arial" pitchFamily="34" charset="0"/>
                <a:cs typeface="Arial" pitchFamily="34" charset="0"/>
              </a:rPr>
              <a:t>have</a:t>
            </a:r>
            <a:r>
              <a:rPr lang="es-ES" sz="3500" dirty="0" smtClean="0">
                <a:latin typeface="Arial" pitchFamily="34" charset="0"/>
                <a:cs typeface="Arial" pitchFamily="34" charset="0"/>
              </a:rPr>
              <a:t> a </a:t>
            </a:r>
            <a:r>
              <a:rPr lang="es-ES" sz="3500" dirty="0" err="1" smtClean="0">
                <a:latin typeface="Arial" pitchFamily="34" charset="0"/>
                <a:cs typeface="Arial" pitchFamily="34" charset="0"/>
              </a:rPr>
              <a:t>way</a:t>
            </a:r>
            <a:r>
              <a:rPr lang="es-ES" sz="3500" dirty="0" smtClean="0">
                <a:latin typeface="Arial" pitchFamily="34" charset="0"/>
                <a:cs typeface="Arial" pitchFamily="34" charset="0"/>
              </a:rPr>
              <a:t> of </a:t>
            </a:r>
            <a:r>
              <a:rPr lang="es-ES" sz="35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deadening</a:t>
            </a:r>
            <a:r>
              <a:rPr lang="es-ES" sz="35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35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35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35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pain</a:t>
            </a:r>
            <a:r>
              <a:rPr lang="es-ES" sz="35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and </a:t>
            </a:r>
            <a:r>
              <a:rPr lang="es-ES" sz="35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giving</a:t>
            </a:r>
            <a:r>
              <a:rPr lang="es-ES" sz="35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a </a:t>
            </a:r>
            <a:r>
              <a:rPr lang="es-ES" sz="35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person</a:t>
            </a:r>
            <a:r>
              <a:rPr lang="es-ES" sz="35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hope</a:t>
            </a:r>
            <a:r>
              <a:rPr lang="es-ES" sz="3500" dirty="0" smtClean="0">
                <a:latin typeface="Arial" pitchFamily="34" charset="0"/>
                <a:cs typeface="Arial" pitchFamily="34" charset="0"/>
              </a:rPr>
              <a:t>.</a:t>
            </a:r>
            <a:endParaRPr lang="es-ES" sz="3500" dirty="0" smtClean="0">
              <a:latin typeface="Arial" pitchFamily="34" charset="0"/>
              <a:cs typeface="Arial" pitchFamily="34" charset="0"/>
            </a:endParaRPr>
          </a:p>
          <a:p>
            <a:endParaRPr lang="es-ES" sz="2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3600" b="1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Bible</a:t>
            </a:r>
            <a:r>
              <a:rPr lang="es-ES" sz="36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3600" b="1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promises</a:t>
            </a:r>
            <a:r>
              <a:rPr lang="es-ES" sz="36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3600" b="1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for</a:t>
            </a:r>
            <a:r>
              <a:rPr lang="es-ES" sz="36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3600" b="1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Parents</a:t>
            </a:r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algn="r"/>
            <a:r>
              <a:rPr lang="es-ES" sz="3000" dirty="0" err="1" smtClean="0">
                <a:latin typeface="Arial" pitchFamily="34" charset="0"/>
                <a:cs typeface="Arial" pitchFamily="34" charset="0"/>
              </a:rPr>
              <a:t>See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000" dirty="0" err="1" smtClean="0">
                <a:latin typeface="Arial" pitchFamily="34" charset="0"/>
                <a:cs typeface="Arial" pitchFamily="34" charset="0"/>
              </a:rPr>
              <a:t>pages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 35 and 36</a:t>
            </a:r>
            <a:endParaRPr lang="es-ES" sz="3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7205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691680" y="1772816"/>
            <a:ext cx="5616624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4800" b="1" i="1" spc="3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Principle</a:t>
            </a:r>
            <a:r>
              <a:rPr lang="es-ES" sz="4800" b="1" i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s-ES" sz="4800" b="1" i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5</a:t>
            </a:r>
          </a:p>
          <a:p>
            <a:pPr algn="ctr"/>
            <a:endParaRPr lang="es-ES" sz="4000" b="1" i="1" spc="300" dirty="0" smtClean="0">
              <a:solidFill>
                <a:schemeClr val="tx1">
                  <a:lumMod val="95000"/>
                  <a:lumOff val="5000"/>
                </a:schemeClr>
              </a:solidFill>
              <a:latin typeface="+mj-lt"/>
              <a:cs typeface="Arial" pitchFamily="34" charset="0"/>
            </a:endParaRPr>
          </a:p>
          <a:p>
            <a:pPr algn="ctr"/>
            <a:r>
              <a:rPr lang="es-ES" sz="4000" b="1" i="1" spc="3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Bible</a:t>
            </a:r>
            <a:r>
              <a:rPr lang="es-ES" sz="4000" b="1" i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s-ES" sz="4000" b="1" i="1" spc="3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promises</a:t>
            </a:r>
            <a:r>
              <a:rPr lang="es-ES" sz="4000" b="1" i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 are </a:t>
            </a:r>
            <a:r>
              <a:rPr lang="es-ES" sz="4000" b="1" i="1" spc="3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pain</a:t>
            </a:r>
            <a:r>
              <a:rPr lang="es-ES" sz="4000" b="1" i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s-ES" sz="4000" b="1" i="1" spc="3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killers</a:t>
            </a:r>
            <a:r>
              <a:rPr lang="es-ES" sz="4000" b="1" i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 and </a:t>
            </a:r>
            <a:r>
              <a:rPr lang="es-ES" sz="4000" b="1" i="1" spc="3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lifesavers</a:t>
            </a:r>
            <a:r>
              <a:rPr lang="es-ES" sz="4000" b="1" i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.</a:t>
            </a:r>
            <a:endParaRPr lang="es-ES" sz="4000" b="1" i="1" spc="3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8411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691680" y="1268760"/>
            <a:ext cx="5976664" cy="5078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dirty="0" smtClean="0">
                <a:latin typeface="Arial" pitchFamily="34" charset="0"/>
                <a:cs typeface="Arial" pitchFamily="34" charset="0"/>
              </a:rPr>
              <a:t>BP #2(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Brief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Prayers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)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Is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emergency</a:t>
            </a:r>
            <a:r>
              <a:rPr lang="es-ES" sz="36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36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communication</a:t>
            </a:r>
            <a:r>
              <a:rPr lang="es-ES" sz="36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36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system</a:t>
            </a:r>
            <a:r>
              <a:rPr lang="es-ES" sz="3600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>
                <a:latin typeface="Arial" pitchFamily="34" charset="0"/>
                <a:cs typeface="Arial" pitchFamily="34" charset="0"/>
              </a:rPr>
              <a:t>i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n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your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parenting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survival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kit.</a:t>
            </a:r>
            <a:endParaRPr lang="es-ES" sz="36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You’re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not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likely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be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rescued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or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get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immediate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information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you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need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survive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without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this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BP.</a:t>
            </a:r>
            <a:endParaRPr lang="es-ES" sz="3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885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547664" y="1916832"/>
            <a:ext cx="604867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err="1" smtClean="0">
                <a:latin typeface="Arial" pitchFamily="34" charset="0"/>
                <a:cs typeface="Arial" pitchFamily="34" charset="0"/>
              </a:rPr>
              <a:t>Send</a:t>
            </a:r>
            <a:r>
              <a:rPr lang="es-ES" sz="4400" dirty="0" smtClean="0">
                <a:latin typeface="Arial" pitchFamily="34" charset="0"/>
                <a:cs typeface="Arial" pitchFamily="34" charset="0"/>
              </a:rPr>
              <a:t> a </a:t>
            </a:r>
            <a:r>
              <a:rPr lang="es-ES" sz="4400" dirty="0" err="1" smtClean="0">
                <a:latin typeface="Arial" pitchFamily="34" charset="0"/>
                <a:cs typeface="Arial" pitchFamily="34" charset="0"/>
              </a:rPr>
              <a:t>brief</a:t>
            </a:r>
            <a:r>
              <a:rPr lang="es-E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400" dirty="0" err="1" smtClean="0">
                <a:latin typeface="Arial" pitchFamily="34" charset="0"/>
                <a:cs typeface="Arial" pitchFamily="34" charset="0"/>
              </a:rPr>
              <a:t>prayer</a:t>
            </a:r>
            <a:r>
              <a:rPr lang="es-E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400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es-E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400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es-E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4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God</a:t>
            </a:r>
            <a:r>
              <a:rPr lang="es-ES" sz="4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4400" dirty="0" smtClean="0">
                <a:latin typeface="Arial" pitchFamily="34" charset="0"/>
                <a:cs typeface="Arial" pitchFamily="34" charset="0"/>
              </a:rPr>
              <a:t>of </a:t>
            </a:r>
            <a:r>
              <a:rPr lang="es-ES" sz="4400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es-E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400" dirty="0" err="1" smtClean="0">
                <a:latin typeface="Arial" pitchFamily="34" charset="0"/>
                <a:cs typeface="Arial" pitchFamily="34" charset="0"/>
              </a:rPr>
              <a:t>universe</a:t>
            </a:r>
            <a:r>
              <a:rPr lang="es-ES" sz="4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s-ES" sz="44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4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44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soure</a:t>
            </a:r>
            <a:r>
              <a:rPr lang="es-ES" sz="4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of </a:t>
            </a:r>
            <a:r>
              <a:rPr lang="es-ES" sz="44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knowledge</a:t>
            </a:r>
            <a:r>
              <a:rPr lang="es-ES" sz="4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es-ES" sz="4400" b="1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s-ES" sz="44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7740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691680" y="1772816"/>
            <a:ext cx="5832648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Get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best</a:t>
            </a:r>
            <a:r>
              <a:rPr lang="es-ES" sz="40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40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results</a:t>
            </a:r>
            <a:r>
              <a:rPr lang="es-ES" sz="40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by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using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both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BP’s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together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CO" sz="2800" dirty="0" smtClean="0">
                <a:latin typeface="Arial" pitchFamily="34" charset="0"/>
                <a:cs typeface="Arial" pitchFamily="34" charset="0"/>
              </a:rPr>
              <a:t>(Bible Promises and Brief Prayers)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Let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your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brief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prayer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include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a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Bible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000" dirty="0" err="1" smtClean="0">
                <a:latin typeface="Arial" pitchFamily="34" charset="0"/>
                <a:cs typeface="Arial" pitchFamily="34" charset="0"/>
              </a:rPr>
              <a:t>promise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.</a:t>
            </a:r>
            <a:endParaRPr lang="es-ES" sz="4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0914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691680" y="1484784"/>
            <a:ext cx="583264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>
                <a:latin typeface="Arial" pitchFamily="34" charset="0"/>
                <a:cs typeface="Arial" pitchFamily="34" charset="0"/>
              </a:rPr>
              <a:t>TTWP (</a:t>
            </a:r>
            <a:r>
              <a:rPr lang="es-ES" sz="3600" b="1" dirty="0" err="1" smtClean="0">
                <a:latin typeface="Arial" pitchFamily="34" charset="0"/>
                <a:cs typeface="Arial" pitchFamily="34" charset="0"/>
              </a:rPr>
              <a:t>This</a:t>
            </a:r>
            <a:r>
              <a:rPr lang="es-ES" sz="3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b="1" dirty="0" err="1" smtClean="0">
                <a:latin typeface="Arial" pitchFamily="34" charset="0"/>
                <a:cs typeface="Arial" pitchFamily="34" charset="0"/>
              </a:rPr>
              <a:t>too</a:t>
            </a:r>
            <a:r>
              <a:rPr lang="es-ES" sz="3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b="1" dirty="0" err="1" smtClean="0">
                <a:latin typeface="Arial" pitchFamily="34" charset="0"/>
                <a:cs typeface="Arial" pitchFamily="34" charset="0"/>
              </a:rPr>
              <a:t>will</a:t>
            </a:r>
            <a:r>
              <a:rPr lang="es-ES" sz="3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b="1" dirty="0" err="1" smtClean="0">
                <a:latin typeface="Arial" pitchFamily="34" charset="0"/>
                <a:cs typeface="Arial" pitchFamily="34" charset="0"/>
              </a:rPr>
              <a:t>pass</a:t>
            </a:r>
            <a:r>
              <a:rPr lang="es-ES" sz="3600" b="1" dirty="0" smtClean="0">
                <a:latin typeface="Arial" pitchFamily="34" charset="0"/>
                <a:cs typeface="Arial" pitchFamily="34" charset="0"/>
              </a:rPr>
              <a:t>!</a:t>
            </a:r>
            <a:r>
              <a:rPr lang="es-ES" sz="3600" b="1" dirty="0" smtClean="0">
                <a:latin typeface="Arial" pitchFamily="34" charset="0"/>
                <a:cs typeface="Arial" pitchFamily="34" charset="0"/>
              </a:rPr>
              <a:t>)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That’s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es-E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“band-</a:t>
            </a:r>
            <a:r>
              <a:rPr lang="es-ES" sz="36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aid</a:t>
            </a:r>
            <a:r>
              <a:rPr lang="es-ES" sz="36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” </a:t>
            </a:r>
            <a:r>
              <a:rPr lang="es-ES" sz="3600" dirty="0">
                <a:latin typeface="Arial" pitchFamily="34" charset="0"/>
                <a:cs typeface="Arial" pitchFamily="34" charset="0"/>
              </a:rPr>
              <a:t>i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n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your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survival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kit. IT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won’t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solve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problem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but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it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will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cover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it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for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a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while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Just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remind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yourself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that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“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this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too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will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pass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”.</a:t>
            </a:r>
            <a:endParaRPr lang="es-ES" sz="3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7207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763688" y="2276872"/>
            <a:ext cx="590465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800" dirty="0" err="1" smtClean="0">
                <a:latin typeface="Arial" pitchFamily="34" charset="0"/>
                <a:cs typeface="Arial" pitchFamily="34" charset="0"/>
              </a:rPr>
              <a:t>Principles</a:t>
            </a:r>
            <a:r>
              <a:rPr lang="es-ES" sz="4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800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es-ES" sz="4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800" dirty="0" err="1" smtClean="0">
                <a:latin typeface="Arial" pitchFamily="34" charset="0"/>
                <a:cs typeface="Arial" pitchFamily="34" charset="0"/>
              </a:rPr>
              <a:t>Apply</a:t>
            </a:r>
            <a:r>
              <a:rPr lang="es-ES" sz="4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800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es-ES" sz="4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800" dirty="0" err="1" smtClean="0">
                <a:latin typeface="Arial" pitchFamily="34" charset="0"/>
                <a:cs typeface="Arial" pitchFamily="34" charset="0"/>
              </a:rPr>
              <a:t>Your</a:t>
            </a:r>
            <a:r>
              <a:rPr lang="es-ES" sz="4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800" dirty="0" err="1" smtClean="0">
                <a:latin typeface="Arial" pitchFamily="34" charset="0"/>
                <a:cs typeface="Arial" pitchFamily="34" charset="0"/>
              </a:rPr>
              <a:t>Family</a:t>
            </a:r>
            <a:endParaRPr lang="es-ES" sz="4800" dirty="0" smtClean="0">
              <a:latin typeface="Arial" pitchFamily="34" charset="0"/>
              <a:cs typeface="Arial" pitchFamily="34" charset="0"/>
            </a:endParaRPr>
          </a:p>
          <a:p>
            <a:endParaRPr lang="es-ES" sz="3200" dirty="0" smtClean="0">
              <a:latin typeface="Arial" pitchFamily="34" charset="0"/>
              <a:cs typeface="Arial" pitchFamily="34" charset="0"/>
            </a:endParaRPr>
          </a:p>
          <a:p>
            <a:endParaRPr lang="es-ES" sz="3200" dirty="0" smtClean="0">
              <a:latin typeface="Arial" pitchFamily="34" charset="0"/>
              <a:cs typeface="Arial" pitchFamily="34" charset="0"/>
            </a:endParaRPr>
          </a:p>
          <a:p>
            <a:endParaRPr lang="es-ES" sz="3200" dirty="0" smtClean="0">
              <a:latin typeface="Arial" pitchFamily="34" charset="0"/>
              <a:cs typeface="Arial" pitchFamily="34" charset="0"/>
            </a:endParaRPr>
          </a:p>
          <a:p>
            <a:pPr algn="r"/>
            <a:r>
              <a:rPr lang="es-ES" sz="3200" dirty="0" err="1" smtClean="0">
                <a:latin typeface="Arial" pitchFamily="34" charset="0"/>
                <a:cs typeface="Arial" pitchFamily="34" charset="0"/>
              </a:rPr>
              <a:t>Exercise</a:t>
            </a:r>
            <a:r>
              <a:rPr lang="es-ES" sz="3200" dirty="0" smtClean="0">
                <a:latin typeface="Arial" pitchFamily="34" charset="0"/>
                <a:cs typeface="Arial" pitchFamily="34" charset="0"/>
              </a:rPr>
              <a:t> page 38.</a:t>
            </a:r>
            <a:endParaRPr lang="es-ES" sz="32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9092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763688" y="1455162"/>
            <a:ext cx="5472609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4800" b="1" i="1" spc="3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Principle</a:t>
            </a:r>
            <a:r>
              <a:rPr lang="es-ES" sz="4800" b="1" i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s-ES" sz="4800" b="1" i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6</a:t>
            </a:r>
          </a:p>
          <a:p>
            <a:endParaRPr lang="es-ES" sz="2800" b="1" i="1" spc="300" dirty="0" smtClean="0">
              <a:solidFill>
                <a:schemeClr val="tx1">
                  <a:lumMod val="95000"/>
                  <a:lumOff val="5000"/>
                </a:schemeClr>
              </a:solidFill>
              <a:latin typeface="+mj-lt"/>
              <a:cs typeface="Arial" pitchFamily="34" charset="0"/>
            </a:endParaRPr>
          </a:p>
          <a:p>
            <a:pPr algn="ctr"/>
            <a:r>
              <a:rPr lang="es-ES" sz="4400" i="1" spc="3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Brief</a:t>
            </a:r>
            <a:r>
              <a:rPr lang="es-ES" sz="4400" i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s-ES" sz="4400" i="1" spc="3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prayers</a:t>
            </a:r>
            <a:r>
              <a:rPr lang="es-ES" sz="4400" i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s-ES" sz="4400" i="1" spc="3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keep</a:t>
            </a:r>
            <a:r>
              <a:rPr lang="es-ES" sz="4400" i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s-ES" sz="4400" i="1" spc="3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you</a:t>
            </a:r>
            <a:r>
              <a:rPr lang="es-ES" sz="4400" i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s-ES" sz="4400" i="1" spc="3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plugged</a:t>
            </a:r>
            <a:r>
              <a:rPr lang="es-ES" sz="4400" i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s-ES" sz="4400" i="1" spc="3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into</a:t>
            </a:r>
            <a:r>
              <a:rPr lang="es-ES" sz="4400" i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s-ES" sz="4400" i="1" spc="3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God’s</a:t>
            </a:r>
            <a:r>
              <a:rPr lang="es-ES" sz="4400" i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s-ES" sz="4400" i="1" spc="3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wisdom</a:t>
            </a:r>
            <a:r>
              <a:rPr lang="es-ES" sz="4400" i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.</a:t>
            </a:r>
            <a:endParaRPr lang="es-ES" sz="4400" i="1" spc="3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639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1691680" y="1578272"/>
            <a:ext cx="576064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Arial" pitchFamily="34" charset="0"/>
                <a:cs typeface="Arial" pitchFamily="34" charset="0"/>
              </a:rPr>
              <a:t>Once </a:t>
            </a:r>
            <a:r>
              <a:rPr lang="es-ES" sz="4400" dirty="0" err="1" smtClean="0">
                <a:latin typeface="Arial" pitchFamily="34" charset="0"/>
                <a:cs typeface="Arial" pitchFamily="34" charset="0"/>
              </a:rPr>
              <a:t>you</a:t>
            </a:r>
            <a:r>
              <a:rPr lang="es-E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400" dirty="0" err="1" smtClean="0">
                <a:latin typeface="Arial" pitchFamily="34" charset="0"/>
                <a:cs typeface="Arial" pitchFamily="34" charset="0"/>
              </a:rPr>
              <a:t>know</a:t>
            </a:r>
            <a:r>
              <a:rPr lang="es-E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400" dirty="0" err="1" smtClean="0">
                <a:latin typeface="Arial" pitchFamily="34" charset="0"/>
                <a:cs typeface="Arial" pitchFamily="34" charset="0"/>
              </a:rPr>
              <a:t>what</a:t>
            </a:r>
            <a:r>
              <a:rPr lang="es-E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400" dirty="0" err="1" smtClean="0">
                <a:latin typeface="Arial" pitchFamily="34" charset="0"/>
                <a:cs typeface="Arial" pitchFamily="34" charset="0"/>
              </a:rPr>
              <a:t>you</a:t>
            </a:r>
            <a:r>
              <a:rPr lang="es-E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400" dirty="0" err="1" smtClean="0">
                <a:latin typeface="Arial" pitchFamily="34" charset="0"/>
                <a:cs typeface="Arial" pitchFamily="34" charset="0"/>
              </a:rPr>
              <a:t>want</a:t>
            </a:r>
            <a:r>
              <a:rPr lang="es-E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400" dirty="0" err="1" smtClean="0">
                <a:latin typeface="Arial" pitchFamily="34" charset="0"/>
                <a:cs typeface="Arial" pitchFamily="34" charset="0"/>
              </a:rPr>
              <a:t>for</a:t>
            </a:r>
            <a:r>
              <a:rPr lang="es-E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400" dirty="0" err="1" smtClean="0">
                <a:latin typeface="Arial" pitchFamily="34" charset="0"/>
                <a:cs typeface="Arial" pitchFamily="34" charset="0"/>
              </a:rPr>
              <a:t>your</a:t>
            </a:r>
            <a:r>
              <a:rPr lang="es-E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400" dirty="0" err="1" smtClean="0">
                <a:latin typeface="Arial" pitchFamily="34" charset="0"/>
                <a:cs typeface="Arial" pitchFamily="34" charset="0"/>
              </a:rPr>
              <a:t>children</a:t>
            </a:r>
            <a:r>
              <a:rPr lang="es-ES" sz="4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s-ES" sz="4400" dirty="0" err="1" smtClean="0">
                <a:latin typeface="Arial" pitchFamily="34" charset="0"/>
                <a:cs typeface="Arial" pitchFamily="34" charset="0"/>
              </a:rPr>
              <a:t>you’ll</a:t>
            </a:r>
            <a:r>
              <a:rPr lang="es-E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400" dirty="0" err="1" smtClean="0">
                <a:latin typeface="Arial" pitchFamily="34" charset="0"/>
                <a:cs typeface="Arial" pitchFamily="34" charset="0"/>
              </a:rPr>
              <a:t>want</a:t>
            </a:r>
            <a:r>
              <a:rPr lang="es-E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400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es-E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400" dirty="0" err="1" smtClean="0">
                <a:latin typeface="Arial" pitchFamily="34" charset="0"/>
                <a:cs typeface="Arial" pitchFamily="34" charset="0"/>
              </a:rPr>
              <a:t>learn</a:t>
            </a:r>
            <a:r>
              <a:rPr lang="es-ES" sz="4400" dirty="0" smtClean="0">
                <a:latin typeface="Arial" pitchFamily="34" charset="0"/>
                <a:cs typeface="Arial" pitchFamily="34" charset="0"/>
              </a:rPr>
              <a:t> as </a:t>
            </a:r>
            <a:r>
              <a:rPr lang="es-ES" sz="4400" dirty="0" err="1" smtClean="0">
                <a:latin typeface="Arial" pitchFamily="34" charset="0"/>
                <a:cs typeface="Arial" pitchFamily="34" charset="0"/>
              </a:rPr>
              <a:t>much</a:t>
            </a:r>
            <a:r>
              <a:rPr lang="es-ES" sz="4400" dirty="0" smtClean="0">
                <a:latin typeface="Arial" pitchFamily="34" charset="0"/>
                <a:cs typeface="Arial" pitchFamily="34" charset="0"/>
              </a:rPr>
              <a:t> as </a:t>
            </a:r>
            <a:r>
              <a:rPr lang="es-ES" sz="4400" dirty="0" err="1" smtClean="0">
                <a:latin typeface="Arial" pitchFamily="34" charset="0"/>
                <a:cs typeface="Arial" pitchFamily="34" charset="0"/>
              </a:rPr>
              <a:t>possible</a:t>
            </a:r>
            <a:r>
              <a:rPr lang="es-E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400" dirty="0" err="1" smtClean="0">
                <a:latin typeface="Arial" pitchFamily="34" charset="0"/>
                <a:cs typeface="Arial" pitchFamily="34" charset="0"/>
              </a:rPr>
              <a:t>about</a:t>
            </a:r>
            <a:r>
              <a:rPr lang="es-E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400" dirty="0" err="1" smtClean="0">
                <a:latin typeface="Arial" pitchFamily="34" charset="0"/>
                <a:cs typeface="Arial" pitchFamily="34" charset="0"/>
              </a:rPr>
              <a:t>how</a:t>
            </a:r>
            <a:r>
              <a:rPr lang="es-E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400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es-E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400" dirty="0" err="1" smtClean="0">
                <a:latin typeface="Arial" pitchFamily="34" charset="0"/>
                <a:cs typeface="Arial" pitchFamily="34" charset="0"/>
              </a:rPr>
              <a:t>successfully</a:t>
            </a:r>
            <a:r>
              <a:rPr lang="es-E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400" dirty="0" err="1" smtClean="0">
                <a:latin typeface="Arial" pitchFamily="34" charset="0"/>
                <a:cs typeface="Arial" pitchFamily="34" charset="0"/>
              </a:rPr>
              <a:t>reach</a:t>
            </a:r>
            <a:r>
              <a:rPr lang="es-E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400" dirty="0" err="1" smtClean="0">
                <a:latin typeface="Arial" pitchFamily="34" charset="0"/>
                <a:cs typeface="Arial" pitchFamily="34" charset="0"/>
              </a:rPr>
              <a:t>your</a:t>
            </a:r>
            <a:r>
              <a:rPr lang="es-E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400" dirty="0" err="1" smtClean="0">
                <a:latin typeface="Arial" pitchFamily="34" charset="0"/>
                <a:cs typeface="Arial" pitchFamily="34" charset="0"/>
              </a:rPr>
              <a:t>goal</a:t>
            </a:r>
            <a:r>
              <a:rPr lang="es-ES" sz="4400" dirty="0" smtClean="0">
                <a:latin typeface="Arial" pitchFamily="34" charset="0"/>
                <a:cs typeface="Arial" pitchFamily="34" charset="0"/>
              </a:rPr>
              <a:t>.</a:t>
            </a:r>
            <a:endParaRPr lang="es-ES" sz="4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0935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195736" y="836712"/>
            <a:ext cx="5472608" cy="5155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700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es-ES" sz="4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7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more </a:t>
            </a:r>
            <a:r>
              <a:rPr lang="es-ES" sz="47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you</a:t>
            </a:r>
            <a:r>
              <a:rPr lang="es-ES" sz="47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47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know</a:t>
            </a:r>
            <a:r>
              <a:rPr lang="es-ES" sz="47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4700" dirty="0" err="1" smtClean="0">
                <a:latin typeface="Arial" pitchFamily="34" charset="0"/>
                <a:cs typeface="Arial" pitchFamily="34" charset="0"/>
              </a:rPr>
              <a:t>about</a:t>
            </a:r>
            <a:r>
              <a:rPr lang="es-ES" sz="4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700" dirty="0" err="1" smtClean="0">
                <a:latin typeface="Arial" pitchFamily="34" charset="0"/>
                <a:cs typeface="Arial" pitchFamily="34" charset="0"/>
              </a:rPr>
              <a:t>children</a:t>
            </a:r>
            <a:r>
              <a:rPr lang="es-ES" sz="47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s-ES" sz="4700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es-ES" sz="4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700" dirty="0" err="1" smtClean="0">
                <a:latin typeface="Arial" pitchFamily="34" charset="0"/>
                <a:cs typeface="Arial" pitchFamily="34" charset="0"/>
              </a:rPr>
              <a:t>better</a:t>
            </a:r>
            <a:r>
              <a:rPr lang="es-ES" sz="4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700" dirty="0" err="1" smtClean="0">
                <a:latin typeface="Arial" pitchFamily="34" charset="0"/>
                <a:cs typeface="Arial" pitchFamily="34" charset="0"/>
              </a:rPr>
              <a:t>your</a:t>
            </a:r>
            <a:r>
              <a:rPr lang="es-ES" sz="4700" dirty="0" smtClean="0">
                <a:latin typeface="Arial" pitchFamily="34" charset="0"/>
                <a:cs typeface="Arial" pitchFamily="34" charset="0"/>
              </a:rPr>
              <a:t> chances </a:t>
            </a:r>
            <a:r>
              <a:rPr lang="es-ES" sz="4700" dirty="0" err="1" smtClean="0">
                <a:latin typeface="Arial" pitchFamily="34" charset="0"/>
                <a:cs typeface="Arial" pitchFamily="34" charset="0"/>
              </a:rPr>
              <a:t>will</a:t>
            </a:r>
            <a:r>
              <a:rPr lang="es-ES" sz="4700" dirty="0" smtClean="0">
                <a:latin typeface="Arial" pitchFamily="34" charset="0"/>
                <a:cs typeface="Arial" pitchFamily="34" charset="0"/>
              </a:rPr>
              <a:t> be of </a:t>
            </a:r>
            <a:r>
              <a:rPr lang="es-ES" sz="4700" dirty="0" err="1" smtClean="0">
                <a:latin typeface="Arial" pitchFamily="34" charset="0"/>
                <a:cs typeface="Arial" pitchFamily="34" charset="0"/>
              </a:rPr>
              <a:t>leading</a:t>
            </a:r>
            <a:r>
              <a:rPr lang="es-ES" sz="4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700" dirty="0" err="1" smtClean="0">
                <a:latin typeface="Arial" pitchFamily="34" charset="0"/>
                <a:cs typeface="Arial" pitchFamily="34" charset="0"/>
              </a:rPr>
              <a:t>them</a:t>
            </a:r>
            <a:r>
              <a:rPr lang="es-ES" sz="4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700" dirty="0" err="1" smtClean="0">
                <a:latin typeface="Arial" pitchFamily="34" charset="0"/>
                <a:cs typeface="Arial" pitchFamily="34" charset="0"/>
              </a:rPr>
              <a:t>successfully</a:t>
            </a:r>
            <a:r>
              <a:rPr lang="es-ES" sz="4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700" dirty="0" err="1" smtClean="0">
                <a:latin typeface="Arial" pitchFamily="34" charset="0"/>
                <a:cs typeface="Arial" pitchFamily="34" charset="0"/>
              </a:rPr>
              <a:t>toward</a:t>
            </a:r>
            <a:r>
              <a:rPr lang="es-ES" sz="4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700" dirty="0" err="1" smtClean="0">
                <a:latin typeface="Arial" pitchFamily="34" charset="0"/>
                <a:cs typeface="Arial" pitchFamily="34" charset="0"/>
              </a:rPr>
              <a:t>your</a:t>
            </a:r>
            <a:r>
              <a:rPr lang="es-ES" sz="47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47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purpose</a:t>
            </a:r>
            <a:r>
              <a:rPr lang="es-ES" sz="4700" dirty="0" smtClean="0">
                <a:latin typeface="Arial" pitchFamily="34" charset="0"/>
                <a:cs typeface="Arial" pitchFamily="34" charset="0"/>
              </a:rPr>
              <a:t>.</a:t>
            </a:r>
            <a:endParaRPr lang="es-ES" sz="47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1792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2267744" y="620688"/>
            <a:ext cx="547260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dirty="0" err="1" smtClean="0">
                <a:latin typeface="Arial" pitchFamily="34" charset="0"/>
                <a:cs typeface="Arial" pitchFamily="34" charset="0"/>
              </a:rPr>
              <a:t>You</a:t>
            </a:r>
            <a:r>
              <a:rPr lang="es-ES" sz="5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5400" dirty="0" err="1" smtClean="0">
                <a:latin typeface="Arial" pitchFamily="34" charset="0"/>
                <a:cs typeface="Arial" pitchFamily="34" charset="0"/>
              </a:rPr>
              <a:t>must</a:t>
            </a:r>
            <a:r>
              <a:rPr lang="es-ES" sz="5400" dirty="0" smtClean="0">
                <a:latin typeface="Arial" pitchFamily="34" charset="0"/>
                <a:cs typeface="Arial" pitchFamily="34" charset="0"/>
              </a:rPr>
              <a:t> be </a:t>
            </a:r>
            <a:r>
              <a:rPr lang="es-ES" sz="5400" dirty="0" err="1" smtClean="0">
                <a:latin typeface="Arial" pitchFamily="34" charset="0"/>
                <a:cs typeface="Arial" pitchFamily="34" charset="0"/>
              </a:rPr>
              <a:t>cautious</a:t>
            </a:r>
            <a:r>
              <a:rPr lang="es-ES" sz="5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5400" dirty="0" err="1" smtClean="0">
                <a:latin typeface="Arial" pitchFamily="34" charset="0"/>
                <a:cs typeface="Arial" pitchFamily="34" charset="0"/>
              </a:rPr>
              <a:t>about</a:t>
            </a:r>
            <a:r>
              <a:rPr lang="es-ES" sz="5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5400" dirty="0" err="1" smtClean="0">
                <a:latin typeface="Arial" pitchFamily="34" charset="0"/>
                <a:cs typeface="Arial" pitchFamily="34" charset="0"/>
              </a:rPr>
              <a:t>accepting</a:t>
            </a:r>
            <a:r>
              <a:rPr lang="es-ES" sz="5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5400" dirty="0" err="1" smtClean="0">
                <a:latin typeface="Arial" pitchFamily="34" charset="0"/>
                <a:cs typeface="Arial" pitchFamily="34" charset="0"/>
              </a:rPr>
              <a:t>advice</a:t>
            </a:r>
            <a:r>
              <a:rPr lang="es-ES" sz="5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5400" dirty="0" err="1" smtClean="0">
                <a:latin typeface="Arial" pitchFamily="34" charset="0"/>
                <a:cs typeface="Arial" pitchFamily="34" charset="0"/>
              </a:rPr>
              <a:t>that</a:t>
            </a:r>
            <a:r>
              <a:rPr lang="es-ES" sz="5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5400" dirty="0" err="1" smtClean="0">
                <a:latin typeface="Arial" pitchFamily="34" charset="0"/>
                <a:cs typeface="Arial" pitchFamily="34" charset="0"/>
              </a:rPr>
              <a:t>runs</a:t>
            </a:r>
            <a:r>
              <a:rPr lang="es-ES" sz="5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5400" dirty="0" err="1" smtClean="0">
                <a:latin typeface="Arial" pitchFamily="34" charset="0"/>
                <a:cs typeface="Arial" pitchFamily="34" charset="0"/>
              </a:rPr>
              <a:t>contrary</a:t>
            </a:r>
            <a:r>
              <a:rPr lang="es-ES" sz="5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5400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es-ES" sz="5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5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SCRIPTURE</a:t>
            </a:r>
            <a:r>
              <a:rPr lang="es-ES" sz="5400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es-ES" sz="5400" dirty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8321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835696" y="1988840"/>
            <a:ext cx="6336704" cy="2160240"/>
          </a:xfrm>
        </p:spPr>
        <p:txBody>
          <a:bodyPr>
            <a:noAutofit/>
          </a:bodyPr>
          <a:lstStyle/>
          <a:p>
            <a:r>
              <a:rPr lang="es-ES" sz="5000" b="1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50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stop, look, and listen </a:t>
            </a:r>
            <a:r>
              <a:rPr lang="es-ES" sz="5000" b="1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method</a:t>
            </a:r>
            <a:endParaRPr lang="es-ES" sz="5000" b="1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1424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2195736" y="548681"/>
            <a:ext cx="6624736" cy="5078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 err="1" smtClean="0">
                <a:latin typeface="Arial" pitchFamily="34" charset="0"/>
                <a:cs typeface="Arial" pitchFamily="34" charset="0"/>
              </a:rPr>
              <a:t>Know</a:t>
            </a:r>
            <a:r>
              <a:rPr lang="es-ES" sz="3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what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do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prevent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certain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behavior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s-ES" sz="3600" b="1" dirty="0" err="1" smtClean="0">
                <a:latin typeface="Arial" pitchFamily="34" charset="0"/>
                <a:cs typeface="Arial" pitchFamily="34" charset="0"/>
              </a:rPr>
              <a:t>saves</a:t>
            </a:r>
            <a:r>
              <a:rPr lang="es-ES" sz="3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b="1" dirty="0" err="1" smtClean="0">
                <a:latin typeface="Arial" pitchFamily="34" charset="0"/>
                <a:cs typeface="Arial" pitchFamily="34" charset="0"/>
              </a:rPr>
              <a:t>you</a:t>
            </a:r>
            <a:r>
              <a:rPr lang="es-ES" sz="3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b="1" dirty="0" err="1" smtClean="0">
                <a:latin typeface="Arial" pitchFamily="34" charset="0"/>
                <a:cs typeface="Arial" pitchFamily="34" charset="0"/>
              </a:rPr>
              <a:t>from</a:t>
            </a:r>
            <a:r>
              <a:rPr lang="es-ES" sz="3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b="1" dirty="0" err="1" smtClean="0">
                <a:latin typeface="Arial" pitchFamily="34" charset="0"/>
                <a:cs typeface="Arial" pitchFamily="34" charset="0"/>
              </a:rPr>
              <a:t>two</a:t>
            </a:r>
            <a:r>
              <a:rPr lang="es-ES" sz="3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b="1" dirty="0" err="1" smtClean="0">
                <a:latin typeface="Arial" pitchFamily="34" charset="0"/>
                <a:cs typeface="Arial" pitchFamily="34" charset="0"/>
              </a:rPr>
              <a:t>common</a:t>
            </a:r>
            <a:r>
              <a:rPr lang="es-ES" sz="3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b="1" dirty="0" err="1" smtClean="0">
                <a:latin typeface="Arial" pitchFamily="34" charset="0"/>
                <a:cs typeface="Arial" pitchFamily="34" charset="0"/>
              </a:rPr>
              <a:t>pitfalls</a:t>
            </a:r>
            <a:r>
              <a:rPr lang="es-ES" sz="3600" b="1" dirty="0" smtClean="0">
                <a:latin typeface="Arial" pitchFamily="34" charset="0"/>
                <a:cs typeface="Arial" pitchFamily="34" charset="0"/>
              </a:rPr>
              <a:t>:</a:t>
            </a:r>
            <a:endParaRPr lang="es-ES" sz="3600" dirty="0" smtClean="0">
              <a:latin typeface="Arial" pitchFamily="34" charset="0"/>
              <a:cs typeface="Arial" pitchFamily="34" charset="0"/>
            </a:endParaRPr>
          </a:p>
          <a:p>
            <a:endParaRPr lang="es-ES" sz="3600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AutoNum type="arabicPeriod"/>
            </a:pP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Letting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your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feelings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dictate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your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behavior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342900" indent="-342900">
              <a:buAutoNum type="arabicPeriod"/>
            </a:pP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Repeating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errors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your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parents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made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when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you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were</a:t>
            </a:r>
            <a:r>
              <a:rPr lang="es-ES" sz="3600" dirty="0" smtClean="0">
                <a:latin typeface="Arial" pitchFamily="34" charset="0"/>
                <a:cs typeface="Arial" pitchFamily="34" charset="0"/>
              </a:rPr>
              <a:t> a </a:t>
            </a:r>
            <a:r>
              <a:rPr lang="es-ES" sz="3600" dirty="0" err="1" smtClean="0">
                <a:latin typeface="Arial" pitchFamily="34" charset="0"/>
                <a:cs typeface="Arial" pitchFamily="34" charset="0"/>
              </a:rPr>
              <a:t>child</a:t>
            </a:r>
            <a:r>
              <a:rPr lang="es-ES" sz="3600" dirty="0">
                <a:latin typeface="Arial" pitchFamily="34" charset="0"/>
                <a:cs typeface="Arial" pitchFamily="34" charset="0"/>
              </a:rPr>
              <a:t>.</a:t>
            </a:r>
            <a:endParaRPr lang="es-ES" sz="36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3932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835696" y="1340768"/>
            <a:ext cx="568863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800" b="1" i="1" spc="300" dirty="0" err="1" smtClean="0">
                <a:latin typeface="+mj-lt"/>
                <a:cs typeface="Arial" pitchFamily="34" charset="0"/>
              </a:rPr>
              <a:t>Principle</a:t>
            </a:r>
            <a:r>
              <a:rPr lang="es-ES" sz="4800" b="1" i="1" spc="300" dirty="0" smtClean="0">
                <a:latin typeface="+mj-lt"/>
                <a:cs typeface="Arial" pitchFamily="34" charset="0"/>
              </a:rPr>
              <a:t> 4</a:t>
            </a:r>
          </a:p>
          <a:p>
            <a:pPr algn="ctr"/>
            <a:endParaRPr lang="es-ES" sz="4000" b="1" i="1" spc="300" dirty="0" smtClean="0">
              <a:latin typeface="+mj-lt"/>
              <a:cs typeface="Arial" pitchFamily="34" charset="0"/>
            </a:endParaRPr>
          </a:p>
          <a:p>
            <a:pPr algn="ctr"/>
            <a:r>
              <a:rPr lang="es-ES" sz="4400" i="1" spc="300" dirty="0" err="1" smtClean="0">
                <a:latin typeface="+mj-lt"/>
                <a:cs typeface="Arial" pitchFamily="34" charset="0"/>
              </a:rPr>
              <a:t>The</a:t>
            </a:r>
            <a:r>
              <a:rPr lang="es-ES" sz="4400" i="1" spc="300" dirty="0" smtClean="0">
                <a:latin typeface="+mj-lt"/>
                <a:cs typeface="Arial" pitchFamily="34" charset="0"/>
              </a:rPr>
              <a:t> more </a:t>
            </a:r>
            <a:r>
              <a:rPr lang="es-ES" sz="4400" i="1" spc="300" dirty="0" err="1" smtClean="0">
                <a:latin typeface="+mj-lt"/>
                <a:cs typeface="Arial" pitchFamily="34" charset="0"/>
              </a:rPr>
              <a:t>knowledge</a:t>
            </a:r>
            <a:r>
              <a:rPr lang="es-ES" sz="4400" i="1" spc="300" dirty="0" smtClean="0">
                <a:latin typeface="+mj-lt"/>
                <a:cs typeface="Arial" pitchFamily="34" charset="0"/>
              </a:rPr>
              <a:t> </a:t>
            </a:r>
            <a:r>
              <a:rPr lang="es-ES" sz="4400" i="1" spc="300" dirty="0" err="1" smtClean="0">
                <a:latin typeface="+mj-lt"/>
                <a:cs typeface="Arial" pitchFamily="34" charset="0"/>
              </a:rPr>
              <a:t>you</a:t>
            </a:r>
            <a:r>
              <a:rPr lang="es-ES" sz="4400" i="1" spc="300" dirty="0" smtClean="0">
                <a:latin typeface="+mj-lt"/>
                <a:cs typeface="Arial" pitchFamily="34" charset="0"/>
              </a:rPr>
              <a:t> </a:t>
            </a:r>
            <a:r>
              <a:rPr lang="es-ES" sz="4400" i="1" spc="300" dirty="0" err="1" smtClean="0">
                <a:latin typeface="+mj-lt"/>
                <a:cs typeface="Arial" pitchFamily="34" charset="0"/>
              </a:rPr>
              <a:t>get</a:t>
            </a:r>
            <a:r>
              <a:rPr lang="es-ES" sz="4400" i="1" spc="300" dirty="0" smtClean="0">
                <a:latin typeface="+mj-lt"/>
                <a:cs typeface="Arial" pitchFamily="34" charset="0"/>
              </a:rPr>
              <a:t> </a:t>
            </a:r>
            <a:r>
              <a:rPr lang="es-ES" sz="4400" i="1" spc="300" dirty="0" err="1" smtClean="0">
                <a:latin typeface="+mj-lt"/>
                <a:cs typeface="Arial" pitchFamily="34" charset="0"/>
              </a:rPr>
              <a:t>about</a:t>
            </a:r>
            <a:r>
              <a:rPr lang="es-ES" sz="4400" i="1" spc="300" dirty="0" smtClean="0">
                <a:latin typeface="+mj-lt"/>
                <a:cs typeface="Arial" pitchFamily="34" charset="0"/>
              </a:rPr>
              <a:t> </a:t>
            </a:r>
            <a:r>
              <a:rPr lang="es-ES" sz="4400" i="1" spc="300" dirty="0" err="1" smtClean="0">
                <a:latin typeface="+mj-lt"/>
                <a:cs typeface="Arial" pitchFamily="34" charset="0"/>
              </a:rPr>
              <a:t>children</a:t>
            </a:r>
            <a:r>
              <a:rPr lang="es-ES" sz="4400" i="1" spc="300" dirty="0" smtClean="0">
                <a:latin typeface="+mj-lt"/>
                <a:cs typeface="Arial" pitchFamily="34" charset="0"/>
              </a:rPr>
              <a:t>, </a:t>
            </a:r>
            <a:r>
              <a:rPr lang="es-ES" sz="4400" i="1" spc="300" dirty="0" err="1" smtClean="0">
                <a:latin typeface="+mj-lt"/>
                <a:cs typeface="Arial" pitchFamily="34" charset="0"/>
              </a:rPr>
              <a:t>the</a:t>
            </a:r>
            <a:r>
              <a:rPr lang="es-ES" sz="4400" i="1" spc="300" dirty="0" smtClean="0">
                <a:latin typeface="+mj-lt"/>
                <a:cs typeface="Arial" pitchFamily="34" charset="0"/>
              </a:rPr>
              <a:t> more </a:t>
            </a:r>
            <a:r>
              <a:rPr lang="es-ES" sz="4400" i="1" spc="300" dirty="0" err="1" smtClean="0">
                <a:latin typeface="+mj-lt"/>
                <a:cs typeface="Arial" pitchFamily="34" charset="0"/>
              </a:rPr>
              <a:t>understanding</a:t>
            </a:r>
            <a:r>
              <a:rPr lang="es-ES" sz="4400" i="1" spc="300" dirty="0" smtClean="0">
                <a:latin typeface="+mj-lt"/>
                <a:cs typeface="Arial" pitchFamily="34" charset="0"/>
              </a:rPr>
              <a:t> </a:t>
            </a:r>
            <a:r>
              <a:rPr lang="es-ES" sz="4400" i="1" spc="300" dirty="0" err="1" smtClean="0">
                <a:latin typeface="+mj-lt"/>
                <a:cs typeface="Arial" pitchFamily="34" charset="0"/>
              </a:rPr>
              <a:t>you</a:t>
            </a:r>
            <a:r>
              <a:rPr lang="es-ES" sz="4400" i="1" spc="300" dirty="0" smtClean="0">
                <a:latin typeface="+mj-lt"/>
                <a:cs typeface="Arial" pitchFamily="34" charset="0"/>
              </a:rPr>
              <a:t> </a:t>
            </a:r>
            <a:r>
              <a:rPr lang="es-ES" sz="4400" i="1" spc="300" dirty="0" err="1" smtClean="0">
                <a:latin typeface="+mj-lt"/>
                <a:cs typeface="Arial" pitchFamily="34" charset="0"/>
              </a:rPr>
              <a:t>will</a:t>
            </a:r>
            <a:r>
              <a:rPr lang="es-ES" sz="4400" i="1" spc="300" dirty="0" smtClean="0">
                <a:latin typeface="+mj-lt"/>
                <a:cs typeface="Arial" pitchFamily="34" charset="0"/>
              </a:rPr>
              <a:t> </a:t>
            </a:r>
            <a:r>
              <a:rPr lang="es-ES" sz="4400" i="1" spc="300" dirty="0" err="1" smtClean="0">
                <a:latin typeface="+mj-lt"/>
                <a:cs typeface="Arial" pitchFamily="34" charset="0"/>
              </a:rPr>
              <a:t>have</a:t>
            </a:r>
            <a:r>
              <a:rPr lang="es-ES" sz="4400" i="1" spc="300" dirty="0" smtClean="0">
                <a:latin typeface="+mj-lt"/>
                <a:cs typeface="Arial" pitchFamily="34" charset="0"/>
              </a:rPr>
              <a:t>.</a:t>
            </a:r>
            <a:endParaRPr lang="es-ES" sz="4400" i="1" spc="300" dirty="0"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1447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</TotalTime>
  <Words>918</Words>
  <Application>Microsoft Macintosh PowerPoint</Application>
  <PresentationFormat>On-screen Show (4:3)</PresentationFormat>
  <Paragraphs>109</Paragraphs>
  <Slides>38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Tema de Office</vt:lpstr>
      <vt:lpstr>PowerPoint Presentation</vt:lpstr>
      <vt:lpstr>Chapter 2</vt:lpstr>
      <vt:lpstr>PowerPoint Presentation</vt:lpstr>
      <vt:lpstr>PowerPoint Presentation</vt:lpstr>
      <vt:lpstr>PowerPoint Presentation</vt:lpstr>
      <vt:lpstr>PowerPoint Presentation</vt:lpstr>
      <vt:lpstr>The stop, look, and listen method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Corei5</dc:creator>
  <cp:lastModifiedBy>Jainie Baltodano</cp:lastModifiedBy>
  <cp:revision>34</cp:revision>
  <dcterms:created xsi:type="dcterms:W3CDTF">2013-10-07T21:57:00Z</dcterms:created>
  <dcterms:modified xsi:type="dcterms:W3CDTF">2014-06-28T00:55:45Z</dcterms:modified>
</cp:coreProperties>
</file>