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4" r:id="rId2"/>
  </p:sldMasterIdLst>
  <p:notesMasterIdLst>
    <p:notesMasterId r:id="rId53"/>
  </p:notesMasterIdLst>
  <p:sldIdLst>
    <p:sldId id="262" r:id="rId3"/>
    <p:sldId id="284" r:id="rId4"/>
    <p:sldId id="285" r:id="rId5"/>
    <p:sldId id="288" r:id="rId6"/>
    <p:sldId id="289" r:id="rId7"/>
    <p:sldId id="290" r:id="rId8"/>
    <p:sldId id="264" r:id="rId9"/>
    <p:sldId id="266" r:id="rId10"/>
    <p:sldId id="267" r:id="rId11"/>
    <p:sldId id="268" r:id="rId12"/>
    <p:sldId id="269" r:id="rId13"/>
    <p:sldId id="270" r:id="rId14"/>
    <p:sldId id="271" r:id="rId15"/>
    <p:sldId id="312" r:id="rId16"/>
    <p:sldId id="273" r:id="rId17"/>
    <p:sldId id="265" r:id="rId18"/>
    <p:sldId id="291" r:id="rId19"/>
    <p:sldId id="292" r:id="rId20"/>
    <p:sldId id="293" r:id="rId21"/>
    <p:sldId id="294" r:id="rId22"/>
    <p:sldId id="295" r:id="rId23"/>
    <p:sldId id="296" r:id="rId24"/>
    <p:sldId id="316" r:id="rId25"/>
    <p:sldId id="297" r:id="rId26"/>
    <p:sldId id="298" r:id="rId27"/>
    <p:sldId id="299" r:id="rId28"/>
    <p:sldId id="300" r:id="rId29"/>
    <p:sldId id="301" r:id="rId30"/>
    <p:sldId id="302" r:id="rId31"/>
    <p:sldId id="305" r:id="rId32"/>
    <p:sldId id="306" r:id="rId33"/>
    <p:sldId id="287" r:id="rId34"/>
    <p:sldId id="274" r:id="rId35"/>
    <p:sldId id="275" r:id="rId36"/>
    <p:sldId id="313" r:id="rId37"/>
    <p:sldId id="314" r:id="rId38"/>
    <p:sldId id="315" r:id="rId39"/>
    <p:sldId id="276" r:id="rId40"/>
    <p:sldId id="307" r:id="rId41"/>
    <p:sldId id="277" r:id="rId42"/>
    <p:sldId id="308" r:id="rId43"/>
    <p:sldId id="309" r:id="rId44"/>
    <p:sldId id="310" r:id="rId45"/>
    <p:sldId id="311" r:id="rId46"/>
    <p:sldId id="278" r:id="rId47"/>
    <p:sldId id="279" r:id="rId48"/>
    <p:sldId id="280" r:id="rId49"/>
    <p:sldId id="259" r:id="rId50"/>
    <p:sldId id="260" r:id="rId51"/>
    <p:sldId id="261" r:id="rId52"/>
  </p:sldIdLst>
  <p:sldSz cx="9144000" cy="6858000" type="screen4x3"/>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showGuides="1">
      <p:cViewPr>
        <p:scale>
          <a:sx n="60" d="100"/>
          <a:sy n="60" d="100"/>
        </p:scale>
        <p:origin x="-1656" y="-3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notesMaster" Target="notesMasters/notesMaster1.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tableStyles" Target="tableStyle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AC6E2F1-E2E6-4FBD-B546-01E99FC3EDAD}" type="datetimeFigureOut">
              <a:rPr lang="en-US" smtClean="0"/>
              <a:t>8/23/2013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1C3FEF3-9727-4F93-A2B5-369F5CC0E449}" type="slidenum">
              <a:rPr lang="en-US" smtClean="0"/>
              <a:t>‹#›</a:t>
            </a:fld>
            <a:endParaRPr lang="en-US"/>
          </a:p>
        </p:txBody>
      </p:sp>
    </p:spTree>
    <p:extLst>
      <p:ext uri="{BB962C8B-B14F-4D97-AF65-F5344CB8AC3E}">
        <p14:creationId xmlns:p14="http://schemas.microsoft.com/office/powerpoint/2010/main" val="4102884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parable.com/youthbuilders/item_0830729232.htm"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parable.com/youthbuilders/item_0830729232.ht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b="1" smtClean="0">
                <a:ea typeface="ＭＳ Ｐゴシック" pitchFamily="34" charset="-128"/>
              </a:rPr>
              <a:t>Involving Children in Ministry &amp; Service</a:t>
            </a:r>
          </a:p>
          <a:p>
            <a:pPr eaLnBrk="1" hangingPunct="1">
              <a:spcBef>
                <a:spcPct val="0"/>
              </a:spcBef>
            </a:pPr>
            <a:r>
              <a:rPr lang="en-US" b="1" smtClean="0">
                <a:ea typeface="ＭＳ Ｐゴシック" pitchFamily="34" charset="-128"/>
              </a:rPr>
              <a:t>Leadership Certification, Level IV, #2</a:t>
            </a:r>
          </a:p>
          <a:p>
            <a:pPr eaLnBrk="1" hangingPunct="1">
              <a:spcBef>
                <a:spcPct val="0"/>
              </a:spcBef>
            </a:pPr>
            <a:r>
              <a:rPr lang="en-US" b="1" smtClean="0">
                <a:ea typeface="ＭＳ Ｐゴシック" pitchFamily="34" charset="-128"/>
              </a:rPr>
              <a:t>Linda Koh, GC Children</a:t>
            </a:r>
            <a:r>
              <a:rPr lang="ja-JP" altLang="en-US" b="1" smtClean="0">
                <a:ea typeface="ＭＳ Ｐゴシック" pitchFamily="34" charset="-128"/>
              </a:rPr>
              <a:t>’</a:t>
            </a:r>
            <a:r>
              <a:rPr lang="en-US" altLang="ja-JP" b="1" smtClean="0">
                <a:ea typeface="ＭＳ Ｐゴシック" pitchFamily="34" charset="-128"/>
              </a:rPr>
              <a:t>s Ministries</a:t>
            </a:r>
          </a:p>
          <a:p>
            <a:pPr eaLnBrk="1" hangingPunct="1">
              <a:spcBef>
                <a:spcPct val="0"/>
              </a:spcBef>
            </a:pPr>
            <a:endParaRPr lang="en-US" b="1" smtClean="0">
              <a:ea typeface="ＭＳ Ｐゴシック" pitchFamily="34" charset="-128"/>
            </a:endParaRPr>
          </a:p>
          <a:p>
            <a:pPr eaLnBrk="1" hangingPunct="1">
              <a:spcBef>
                <a:spcPct val="0"/>
              </a:spcBef>
            </a:pPr>
            <a:r>
              <a:rPr lang="en-US" smtClean="0">
                <a:ea typeface="ＭＳ Ｐゴシック" pitchFamily="34" charset="-128"/>
              </a:rPr>
              <a:t>	</a:t>
            </a:r>
          </a:p>
        </p:txBody>
      </p:sp>
      <p:sp>
        <p:nvSpPr>
          <p:cNvPr id="153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FA1F0C07-ABB5-499A-BF6D-BA9380F885F0}" type="slidenum">
              <a:rPr lang="en-US" sz="1200">
                <a:solidFill>
                  <a:prstClr val="black"/>
                </a:solidFill>
              </a:rPr>
              <a:pPr eaLnBrk="1" hangingPunct="1"/>
              <a:t>1</a:t>
            </a:fld>
            <a:endParaRPr lang="en-US" sz="1200">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pPr eaLnBrk="1" hangingPunct="1">
              <a:defRPr/>
            </a:pPr>
            <a:r>
              <a:rPr lang="en-US" b="1">
                <a:effectLst>
                  <a:outerShdw blurRad="38100" dist="38100" dir="2700000" algn="tl">
                    <a:srgbClr val="DDDDDD"/>
                  </a:outerShdw>
                </a:effectLst>
                <a:cs typeface="+mn-cs"/>
              </a:rPr>
              <a:t>Why Get Kids Involved?</a:t>
            </a:r>
          </a:p>
          <a:p>
            <a:pPr eaLnBrk="1" hangingPunct="1">
              <a:defRPr/>
            </a:pPr>
            <a:endParaRPr lang="en-US" b="1">
              <a:effectLst>
                <a:outerShdw blurRad="38100" dist="38100" dir="2700000" algn="tl">
                  <a:srgbClr val="DDDDDD"/>
                </a:outerShdw>
              </a:effectLst>
              <a:cs typeface="+mn-cs"/>
            </a:endParaRPr>
          </a:p>
          <a:p>
            <a:pPr eaLnBrk="1" hangingPunct="1">
              <a:buFontTx/>
              <a:buChar char="•"/>
              <a:defRPr/>
            </a:pPr>
            <a:r>
              <a:rPr lang="en-US">
                <a:effectLst>
                  <a:outerShdw blurRad="38100" dist="38100" dir="2700000" algn="tl">
                    <a:srgbClr val="DDDDDD"/>
                  </a:outerShdw>
                </a:effectLst>
                <a:cs typeface="+mn-cs"/>
              </a:rPr>
              <a:t> Build positive relationships with adults and peers.</a:t>
            </a:r>
          </a:p>
          <a:p>
            <a:pPr eaLnBrk="1" hangingPunct="1">
              <a:buFontTx/>
              <a:buChar char="•"/>
              <a:defRPr/>
            </a:pPr>
            <a:r>
              <a:rPr lang="en-US">
                <a:cs typeface="+mn-cs"/>
              </a:rPr>
              <a:t> Become empowered to make a difference in their world, </a:t>
            </a:r>
          </a:p>
          <a:p>
            <a:pPr eaLnBrk="1" hangingPunct="1">
              <a:buFontTx/>
              <a:buChar char="•"/>
              <a:defRPr/>
            </a:pPr>
            <a:r>
              <a:rPr lang="en-US">
                <a:cs typeface="+mn-cs"/>
              </a:rPr>
              <a:t> Feel valued within the church family and realize that they can be used by God for His purposes. </a:t>
            </a:r>
          </a:p>
          <a:p>
            <a:pPr eaLnBrk="1" hangingPunct="1">
              <a:defRPr/>
            </a:pPr>
            <a:endParaRPr lang="en-US">
              <a:cs typeface="+mn-cs"/>
            </a:endParaRPr>
          </a:p>
          <a:p>
            <a:pPr eaLnBrk="1" hangingPunct="1">
              <a:defRPr/>
            </a:pPr>
            <a:endParaRPr lang="en-US" b="1">
              <a:cs typeface="+mn-cs"/>
            </a:endParaRPr>
          </a:p>
        </p:txBody>
      </p:sp>
      <p:sp>
        <p:nvSpPr>
          <p:cNvPr id="296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3B9DB14C-8370-4B41-87F8-27DA384AF986}" type="slidenum">
              <a:rPr lang="en-US" sz="1200">
                <a:solidFill>
                  <a:prstClr val="black"/>
                </a:solidFill>
              </a:rPr>
              <a:pPr eaLnBrk="1" hangingPunct="1"/>
              <a:t>11</a:t>
            </a:fld>
            <a:endParaRPr lang="en-US" sz="1200">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pPr eaLnBrk="1" hangingPunct="1">
              <a:spcBef>
                <a:spcPct val="0"/>
              </a:spcBef>
              <a:defRPr/>
            </a:pPr>
            <a:r>
              <a:rPr lang="en-US" b="1">
                <a:effectLst>
                  <a:outerShdw blurRad="38100" dist="38100" dir="2700000" algn="tl">
                    <a:srgbClr val="DDDDDD"/>
                  </a:outerShdw>
                </a:effectLst>
                <a:cs typeface="+mn-cs"/>
              </a:rPr>
              <a:t>Why Get Kids Involved in Ministry and Service?</a:t>
            </a:r>
            <a:endParaRPr lang="en-US" b="1">
              <a:cs typeface="+mn-cs"/>
            </a:endParaRPr>
          </a:p>
          <a:p>
            <a:pPr eaLnBrk="1" hangingPunct="1">
              <a:spcBef>
                <a:spcPct val="0"/>
              </a:spcBef>
              <a:defRPr/>
            </a:pPr>
            <a:endParaRPr lang="en-US" b="1">
              <a:cs typeface="+mn-cs"/>
            </a:endParaRPr>
          </a:p>
          <a:p>
            <a:pPr eaLnBrk="1" hangingPunct="1">
              <a:spcBef>
                <a:spcPct val="0"/>
              </a:spcBef>
              <a:buFontTx/>
              <a:buChar char="•"/>
              <a:defRPr/>
            </a:pPr>
            <a:r>
              <a:rPr lang="en-US">
                <a:cs typeface="+mn-cs"/>
              </a:rPr>
              <a:t> Discover the plan and purpose God has for their lives.</a:t>
            </a:r>
          </a:p>
          <a:p>
            <a:pPr eaLnBrk="1" hangingPunct="1">
              <a:spcBef>
                <a:spcPct val="0"/>
              </a:spcBef>
              <a:buFontTx/>
              <a:buChar char="•"/>
              <a:defRPr/>
            </a:pPr>
            <a:r>
              <a:rPr lang="en-US">
                <a:cs typeface="+mn-cs"/>
              </a:rPr>
              <a:t> Understand that Christ calls us to a lifestyle of servanthood and a heart for mission.</a:t>
            </a:r>
          </a:p>
          <a:p>
            <a:pPr eaLnBrk="1" hangingPunct="1">
              <a:spcBef>
                <a:spcPct val="0"/>
              </a:spcBef>
              <a:buFontTx/>
              <a:buChar char="•"/>
              <a:defRPr/>
            </a:pPr>
            <a:r>
              <a:rPr lang="en-US">
                <a:cs typeface="+mn-cs"/>
              </a:rPr>
              <a:t> Learn valuable life lessons</a:t>
            </a:r>
          </a:p>
          <a:p>
            <a:pPr eaLnBrk="1" hangingPunct="1">
              <a:spcBef>
                <a:spcPct val="0"/>
              </a:spcBef>
              <a:defRPr/>
            </a:pPr>
            <a:endParaRPr lang="en-US" b="1">
              <a:cs typeface="+mn-cs"/>
            </a:endParaRPr>
          </a:p>
          <a:p>
            <a:pPr eaLnBrk="1" hangingPunct="1">
              <a:spcBef>
                <a:spcPct val="0"/>
              </a:spcBef>
              <a:defRPr/>
            </a:pPr>
            <a:endParaRPr lang="en-US">
              <a:cs typeface="+mn-cs"/>
            </a:endParaRPr>
          </a:p>
          <a:p>
            <a:pPr eaLnBrk="1" hangingPunct="1">
              <a:spcBef>
                <a:spcPct val="0"/>
              </a:spcBef>
              <a:defRPr/>
            </a:pPr>
            <a:endParaRPr lang="en-US">
              <a:cs typeface="+mn-cs"/>
            </a:endParaRPr>
          </a:p>
        </p:txBody>
      </p:sp>
      <p:sp>
        <p:nvSpPr>
          <p:cNvPr id="317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CF07201E-0223-499F-8D59-0F4476B102E2}" type="slidenum">
              <a:rPr lang="en-US" sz="1200">
                <a:solidFill>
                  <a:prstClr val="black"/>
                </a:solidFill>
              </a:rPr>
              <a:pPr eaLnBrk="1" hangingPunct="1"/>
              <a:t>12</a:t>
            </a:fld>
            <a:endParaRPr lang="en-US" sz="1200">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b="1" smtClean="0">
                <a:ea typeface="ＭＳ Ｐゴシック" pitchFamily="34" charset="-128"/>
              </a:rPr>
              <a:t>How to Get Started?</a:t>
            </a:r>
          </a:p>
          <a:p>
            <a:pPr eaLnBrk="1" hangingPunct="1"/>
            <a:endParaRPr lang="en-US" b="1" smtClean="0">
              <a:ea typeface="ＭＳ Ｐゴシック" pitchFamily="34" charset="-128"/>
            </a:endParaRPr>
          </a:p>
          <a:p>
            <a:pPr eaLnBrk="1" hangingPunct="1">
              <a:buFontTx/>
              <a:buChar char="•"/>
            </a:pPr>
            <a:r>
              <a:rPr lang="en-US" smtClean="0">
                <a:ea typeface="ＭＳ Ｐゴシック" pitchFamily="34" charset="-128"/>
              </a:rPr>
              <a:t> The best way to introduce children to community service is to start at home. </a:t>
            </a:r>
          </a:p>
          <a:p>
            <a:pPr eaLnBrk="1" hangingPunct="1"/>
            <a:r>
              <a:rPr lang="en-US" smtClean="0">
                <a:ea typeface="ＭＳ Ｐゴシック" pitchFamily="34" charset="-128"/>
              </a:rPr>
              <a:t>  Dr. Kalman Heller, a psychologist in private practice in Massachusetts says, "Young children have a natural tendency to  </a:t>
            </a:r>
          </a:p>
          <a:p>
            <a:pPr eaLnBrk="1" hangingPunct="1"/>
            <a:r>
              <a:rPr lang="en-US" smtClean="0">
                <a:ea typeface="ＭＳ Ｐゴシック" pitchFamily="34" charset="-128"/>
              </a:rPr>
              <a:t>  care about others. The process of putting that care 	into action really starts within one's own family, as children </a:t>
            </a:r>
          </a:p>
          <a:p>
            <a:pPr eaLnBrk="1" hangingPunct="1"/>
            <a:r>
              <a:rPr lang="en-US" smtClean="0">
                <a:ea typeface="ＭＳ Ｐゴシック" pitchFamily="34" charset="-128"/>
              </a:rPr>
              <a:t>  become conscious of the needs of their parents and siblings.</a:t>
            </a:r>
            <a:r>
              <a:rPr lang="ja-JP" altLang="en-US" smtClean="0">
                <a:ea typeface="ＭＳ Ｐゴシック" pitchFamily="34" charset="-128"/>
              </a:rPr>
              <a:t>“</a:t>
            </a:r>
            <a:endParaRPr lang="en-US" altLang="ja-JP" smtClean="0">
              <a:ea typeface="ＭＳ Ｐゴシック" pitchFamily="34" charset="-128"/>
            </a:endParaRPr>
          </a:p>
          <a:p>
            <a:pPr eaLnBrk="1" hangingPunct="1">
              <a:buFontTx/>
              <a:buChar char="•"/>
            </a:pPr>
            <a:r>
              <a:rPr lang="en-US" smtClean="0">
                <a:ea typeface="ＭＳ Ｐゴシック" pitchFamily="34" charset="-128"/>
              </a:rPr>
              <a:t> Teach children to develop sensitivity towards family members. When Dad or Mom has had a tough day at work, each needs a little tender loving care. </a:t>
            </a:r>
          </a:p>
          <a:p>
            <a:pPr eaLnBrk="1" hangingPunct="1">
              <a:buFontTx/>
              <a:buChar char="•"/>
            </a:pPr>
            <a:r>
              <a:rPr lang="en-US" smtClean="0">
                <a:ea typeface="ＭＳ Ｐゴシック" pitchFamily="34" charset="-128"/>
              </a:rPr>
              <a:t> Encourage sharing and turn-taking, and stress importance of respect for siblings. Praising &amp; rewarding these actions will establish a foundation for future, broader efforts.</a:t>
            </a:r>
          </a:p>
          <a:p>
            <a:pPr eaLnBrk="1" hangingPunct="1"/>
            <a:endParaRPr lang="en-US" smtClean="0">
              <a:ea typeface="ＭＳ Ｐゴシック" pitchFamily="34" charset="-128"/>
            </a:endParaRPr>
          </a:p>
          <a:p>
            <a:pPr eaLnBrk="1" hangingPunct="1"/>
            <a:endParaRPr lang="en-US" smtClean="0">
              <a:ea typeface="ＭＳ Ｐゴシック" pitchFamily="34" charset="-128"/>
            </a:endParaRPr>
          </a:p>
        </p:txBody>
      </p:sp>
      <p:sp>
        <p:nvSpPr>
          <p:cNvPr id="337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9D0CD03D-7A85-4766-97C8-62AB701AA0D1}" type="slidenum">
              <a:rPr lang="en-US" sz="1200">
                <a:solidFill>
                  <a:prstClr val="black"/>
                </a:solidFill>
              </a:rPr>
              <a:pPr eaLnBrk="1" hangingPunct="1"/>
              <a:t>13</a:t>
            </a:fld>
            <a:endParaRPr lang="en-US" sz="1200">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b="1" smtClean="0">
                <a:ea typeface="ＭＳ Ｐゴシック" pitchFamily="34" charset="-128"/>
              </a:rPr>
              <a:t>How to Get Started?</a:t>
            </a:r>
          </a:p>
          <a:p>
            <a:pPr eaLnBrk="1" hangingPunct="1"/>
            <a:endParaRPr lang="en-US" b="1" smtClean="0">
              <a:ea typeface="ＭＳ Ｐゴシック" pitchFamily="34" charset="-128"/>
            </a:endParaRPr>
          </a:p>
          <a:p>
            <a:pPr eaLnBrk="1" hangingPunct="1">
              <a:buFontTx/>
              <a:buChar char="•"/>
            </a:pPr>
            <a:r>
              <a:rPr lang="en-US" smtClean="0">
                <a:ea typeface="ＭＳ Ｐゴシック" pitchFamily="34" charset="-128"/>
              </a:rPr>
              <a:t> The best way to introduce children to community service is to start at home. </a:t>
            </a:r>
          </a:p>
          <a:p>
            <a:pPr eaLnBrk="1" hangingPunct="1"/>
            <a:r>
              <a:rPr lang="en-US" smtClean="0">
                <a:ea typeface="ＭＳ Ｐゴシック" pitchFamily="34" charset="-128"/>
              </a:rPr>
              <a:t>  Dr. Kalman Heller, a psychologist in private practice in Massachusetts says, "Young children have a natural tendency to  </a:t>
            </a:r>
          </a:p>
          <a:p>
            <a:pPr eaLnBrk="1" hangingPunct="1"/>
            <a:r>
              <a:rPr lang="en-US" smtClean="0">
                <a:ea typeface="ＭＳ Ｐゴシック" pitchFamily="34" charset="-128"/>
              </a:rPr>
              <a:t>  care about others. The process of putting that care 	into action really starts within one's own family, as children </a:t>
            </a:r>
          </a:p>
          <a:p>
            <a:pPr eaLnBrk="1" hangingPunct="1"/>
            <a:r>
              <a:rPr lang="en-US" smtClean="0">
                <a:ea typeface="ＭＳ Ｐゴシック" pitchFamily="34" charset="-128"/>
              </a:rPr>
              <a:t>  become conscious of the needs of their parents and siblings.</a:t>
            </a:r>
            <a:r>
              <a:rPr lang="ja-JP" altLang="en-US" smtClean="0">
                <a:ea typeface="ＭＳ Ｐゴシック" pitchFamily="34" charset="-128"/>
              </a:rPr>
              <a:t>“</a:t>
            </a:r>
            <a:endParaRPr lang="en-US" altLang="ja-JP" smtClean="0">
              <a:ea typeface="ＭＳ Ｐゴシック" pitchFamily="34" charset="-128"/>
            </a:endParaRPr>
          </a:p>
          <a:p>
            <a:pPr eaLnBrk="1" hangingPunct="1">
              <a:buFontTx/>
              <a:buChar char="•"/>
            </a:pPr>
            <a:r>
              <a:rPr lang="en-US" smtClean="0">
                <a:ea typeface="ＭＳ Ｐゴシック" pitchFamily="34" charset="-128"/>
              </a:rPr>
              <a:t> Teach children to develop sensitivity towards family members. When Dad or Mom has had a tough day at work, each needs a little tender loving care. </a:t>
            </a:r>
          </a:p>
          <a:p>
            <a:pPr eaLnBrk="1" hangingPunct="1">
              <a:buFontTx/>
              <a:buChar char="•"/>
            </a:pPr>
            <a:r>
              <a:rPr lang="en-US" smtClean="0">
                <a:ea typeface="ＭＳ Ｐゴシック" pitchFamily="34" charset="-128"/>
              </a:rPr>
              <a:t> Encourage sharing and turn-taking, and stress importance of respect for siblings. Praising &amp; rewarding these actions will establish a foundation for future, broader efforts.</a:t>
            </a:r>
          </a:p>
          <a:p>
            <a:pPr eaLnBrk="1" hangingPunct="1"/>
            <a:endParaRPr lang="en-US" smtClean="0">
              <a:ea typeface="ＭＳ Ｐゴシック" pitchFamily="34" charset="-128"/>
            </a:endParaRPr>
          </a:p>
          <a:p>
            <a:pPr eaLnBrk="1" hangingPunct="1"/>
            <a:endParaRPr lang="en-US" smtClean="0">
              <a:ea typeface="ＭＳ Ｐゴシック" pitchFamily="34" charset="-128"/>
            </a:endParaRPr>
          </a:p>
        </p:txBody>
      </p:sp>
      <p:sp>
        <p:nvSpPr>
          <p:cNvPr id="337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9D0CD03D-7A85-4766-97C8-62AB701AA0D1}" type="slidenum">
              <a:rPr lang="en-US" sz="1200">
                <a:solidFill>
                  <a:prstClr val="black"/>
                </a:solidFill>
              </a:rPr>
              <a:pPr eaLnBrk="1" hangingPunct="1"/>
              <a:t>14</a:t>
            </a:fld>
            <a:endParaRPr lang="en-US" sz="1200">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pPr eaLnBrk="1" hangingPunct="1">
              <a:spcBef>
                <a:spcPct val="0"/>
              </a:spcBef>
            </a:pPr>
            <a:r>
              <a:rPr lang="en-US" b="1" smtClean="0">
                <a:ea typeface="ＭＳ Ｐゴシック" pitchFamily="34" charset="-128"/>
              </a:rPr>
              <a:t>Ideas That Involve Kids in Ministry</a:t>
            </a:r>
          </a:p>
          <a:p>
            <a:pPr eaLnBrk="1" hangingPunct="1">
              <a:spcBef>
                <a:spcPct val="0"/>
              </a:spcBef>
            </a:pPr>
            <a:endParaRPr lang="en-US" b="1" smtClean="0">
              <a:ea typeface="ＭＳ Ｐゴシック" pitchFamily="34" charset="-128"/>
            </a:endParaRPr>
          </a:p>
          <a:p>
            <a:pPr eaLnBrk="1" hangingPunct="1">
              <a:spcBef>
                <a:spcPct val="0"/>
              </a:spcBef>
              <a:buFontTx/>
              <a:buAutoNum type="arabicPeriod"/>
            </a:pPr>
            <a:r>
              <a:rPr lang="en-US" b="1" u="sng" smtClean="0">
                <a:effectLst>
                  <a:outerShdw blurRad="38100" dist="38100" dir="2700000" algn="tl">
                    <a:srgbClr val="C0C0C0"/>
                  </a:outerShdw>
                </a:effectLst>
                <a:ea typeface="ＭＳ Ｐゴシック" pitchFamily="34" charset="-128"/>
              </a:rPr>
              <a:t>A mission to the elderly</a:t>
            </a:r>
            <a:r>
              <a:rPr lang="en-US" smtClean="0">
                <a:effectLst>
                  <a:outerShdw blurRad="38100" dist="38100" dir="2700000" algn="tl">
                    <a:srgbClr val="C0C0C0"/>
                  </a:outerShdw>
                </a:effectLst>
                <a:ea typeface="ＭＳ Ｐゴシック" pitchFamily="34" charset="-128"/>
              </a:rPr>
              <a:t> </a:t>
            </a:r>
          </a:p>
          <a:p>
            <a:pPr eaLnBrk="1" hangingPunct="1">
              <a:spcBef>
                <a:spcPct val="0"/>
              </a:spcBef>
              <a:buFontTx/>
              <a:buChar char="•"/>
            </a:pPr>
            <a:r>
              <a:rPr lang="en-US" smtClean="0">
                <a:effectLst>
                  <a:outerShdw blurRad="38100" dist="38100" dir="2700000" algn="tl">
                    <a:srgbClr val="C0C0C0"/>
                  </a:outerShdw>
                </a:effectLst>
                <a:ea typeface="ＭＳ Ｐゴシック" pitchFamily="34" charset="-128"/>
              </a:rPr>
              <a:t>Rest homes and convalescent hospitals always need volunteers. </a:t>
            </a:r>
          </a:p>
          <a:p>
            <a:pPr eaLnBrk="1" hangingPunct="1">
              <a:spcBef>
                <a:spcPct val="0"/>
              </a:spcBef>
              <a:buFontTx/>
              <a:buChar char="•"/>
            </a:pPr>
            <a:r>
              <a:rPr lang="ja-JP" altLang="en-US" smtClean="0">
                <a:effectLst>
                  <a:outerShdw blurRad="38100" dist="38100" dir="2700000" algn="tl">
                    <a:srgbClr val="C0C0C0"/>
                  </a:outerShdw>
                </a:effectLst>
                <a:ea typeface="ＭＳ Ｐゴシック" pitchFamily="34" charset="-128"/>
              </a:rPr>
              <a:t>“</a:t>
            </a:r>
            <a:r>
              <a:rPr lang="en-US" altLang="ja-JP" smtClean="0">
                <a:effectLst>
                  <a:outerShdw blurRad="38100" dist="38100" dir="2700000" algn="tl">
                    <a:srgbClr val="C0C0C0"/>
                  </a:outerShdw>
                </a:effectLst>
                <a:ea typeface="ＭＳ Ｐゴシック" pitchFamily="34" charset="-128"/>
              </a:rPr>
              <a:t>Adopt-a-grandparent</a:t>
            </a:r>
            <a:r>
              <a:rPr lang="ja-JP" altLang="en-US" smtClean="0">
                <a:effectLst>
                  <a:outerShdw blurRad="38100" dist="38100" dir="2700000" algn="tl">
                    <a:srgbClr val="C0C0C0"/>
                  </a:outerShdw>
                </a:effectLst>
                <a:ea typeface="ＭＳ Ｐゴシック" pitchFamily="34" charset="-128"/>
              </a:rPr>
              <a:t>”</a:t>
            </a:r>
            <a:r>
              <a:rPr lang="en-US" altLang="ja-JP" smtClean="0">
                <a:effectLst>
                  <a:outerShdw blurRad="38100" dist="38100" dir="2700000" algn="tl">
                    <a:srgbClr val="C0C0C0"/>
                  </a:outerShdw>
                </a:effectLst>
                <a:ea typeface="ＭＳ Ｐゴシック" pitchFamily="34" charset="-128"/>
              </a:rPr>
              <a:t> programs are always popular, also.</a:t>
            </a:r>
            <a:endParaRPr lang="en-US" smtClean="0">
              <a:effectLst>
                <a:outerShdw blurRad="38100" dist="38100" dir="2700000" algn="tl">
                  <a:srgbClr val="C0C0C0"/>
                </a:outerShdw>
              </a:effectLst>
              <a:ea typeface="ＭＳ Ｐゴシック" pitchFamily="34" charset="-128"/>
            </a:endParaRPr>
          </a:p>
        </p:txBody>
      </p:sp>
      <p:sp>
        <p:nvSpPr>
          <p:cNvPr id="3789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D855F5AF-B4DA-4FB8-AB6A-11F7D7189CA1}" type="slidenum">
              <a:rPr lang="en-US" sz="1200">
                <a:solidFill>
                  <a:prstClr val="black"/>
                </a:solidFill>
              </a:rPr>
              <a:pPr eaLnBrk="1" hangingPunct="1"/>
              <a:t>15</a:t>
            </a:fld>
            <a:endParaRPr lang="en-US" sz="1200">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pPr eaLnBrk="1" hangingPunct="1">
              <a:spcBef>
                <a:spcPct val="0"/>
              </a:spcBef>
            </a:pPr>
            <a:r>
              <a:rPr lang="en-US" b="1" smtClean="0">
                <a:ea typeface="ＭＳ Ｐゴシック" pitchFamily="34" charset="-128"/>
              </a:rPr>
              <a:t>Why Get Kids Involved in Service?</a:t>
            </a:r>
          </a:p>
          <a:p>
            <a:pPr eaLnBrk="1" hangingPunct="1">
              <a:spcBef>
                <a:spcPct val="0"/>
              </a:spcBef>
            </a:pPr>
            <a:endParaRPr lang="en-US" b="1" smtClean="0">
              <a:ea typeface="ＭＳ Ｐゴシック" pitchFamily="34" charset="-128"/>
            </a:endParaRPr>
          </a:p>
          <a:p>
            <a:pPr eaLnBrk="1" hangingPunct="1">
              <a:spcBef>
                <a:spcPct val="0"/>
              </a:spcBef>
            </a:pPr>
            <a:r>
              <a:rPr lang="en-US" b="1" smtClean="0">
                <a:ea typeface="ＭＳ Ｐゴシック" pitchFamily="34" charset="-128"/>
              </a:rPr>
              <a:t>	</a:t>
            </a:r>
            <a:r>
              <a:rPr lang="ja-JP" altLang="en-US" smtClean="0">
                <a:effectLst>
                  <a:outerShdw blurRad="38100" dist="38100" dir="2700000" algn="tl">
                    <a:srgbClr val="C0C0C0"/>
                  </a:outerShdw>
                </a:effectLst>
                <a:latin typeface="Lucida Calligraphy" pitchFamily="66" charset="0"/>
                <a:ea typeface="ＭＳ Ｐゴシック" pitchFamily="34" charset="-128"/>
              </a:rPr>
              <a:t>“</a:t>
            </a:r>
            <a:r>
              <a:rPr lang="en-US" altLang="ja-JP" smtClean="0">
                <a:effectLst>
                  <a:outerShdw blurRad="38100" dist="38100" dir="2700000" algn="tl">
                    <a:srgbClr val="C0C0C0"/>
                  </a:outerShdw>
                </a:effectLst>
                <a:latin typeface="Lucida Calligraphy" pitchFamily="66" charset="0"/>
                <a:ea typeface="ＭＳ Ｐゴシック" pitchFamily="34" charset="-128"/>
              </a:rPr>
              <a:t>Getting young people involved in mission and service is not an option for </a:t>
            </a:r>
          </a:p>
          <a:p>
            <a:pPr eaLnBrk="1" hangingPunct="1">
              <a:spcBef>
                <a:spcPct val="0"/>
              </a:spcBef>
            </a:pPr>
            <a:r>
              <a:rPr lang="en-US" smtClean="0">
                <a:effectLst>
                  <a:outerShdw blurRad="38100" dist="38100" dir="2700000" algn="tl">
                    <a:srgbClr val="C0C0C0"/>
                  </a:outerShdw>
                </a:effectLst>
                <a:latin typeface="Lucida Calligraphy" pitchFamily="66" charset="0"/>
                <a:ea typeface="ＭＳ Ｐゴシック" pitchFamily="34" charset="-128"/>
              </a:rPr>
              <a:t>	Christian growth and maturity – it is a necessity.</a:t>
            </a:r>
            <a:r>
              <a:rPr lang="ja-JP" altLang="en-US" smtClean="0">
                <a:effectLst>
                  <a:outerShdw blurRad="38100" dist="38100" dir="2700000" algn="tl">
                    <a:srgbClr val="C0C0C0"/>
                  </a:outerShdw>
                </a:effectLst>
                <a:latin typeface="Lucida Calligraphy" pitchFamily="66" charset="0"/>
                <a:ea typeface="ＭＳ Ｐゴシック" pitchFamily="34" charset="-128"/>
              </a:rPr>
              <a:t>”</a:t>
            </a:r>
            <a:endParaRPr lang="en-US" altLang="ja-JP" smtClean="0">
              <a:effectLst>
                <a:outerShdw blurRad="38100" dist="38100" dir="2700000" algn="tl">
                  <a:srgbClr val="C0C0C0"/>
                </a:outerShdw>
              </a:effectLst>
              <a:latin typeface="Lucida Calligraphy" pitchFamily="66" charset="0"/>
              <a:ea typeface="ＭＳ Ｐゴシック" pitchFamily="34" charset="-128"/>
            </a:endParaRPr>
          </a:p>
          <a:p>
            <a:pPr eaLnBrk="1" hangingPunct="1">
              <a:spcBef>
                <a:spcPct val="0"/>
              </a:spcBef>
            </a:pPr>
            <a:endParaRPr lang="en-US" b="1" smtClean="0">
              <a:effectLst>
                <a:outerShdw blurRad="38100" dist="38100" dir="2700000" algn="tl">
                  <a:srgbClr val="C0C0C0"/>
                </a:outerShdw>
              </a:effectLst>
              <a:latin typeface="Lucida Calligraphy" pitchFamily="66" charset="0"/>
              <a:ea typeface="ＭＳ Ｐゴシック" pitchFamily="34" charset="-128"/>
            </a:endParaRPr>
          </a:p>
          <a:p>
            <a:pPr eaLnBrk="1" hangingPunct="1">
              <a:spcBef>
                <a:spcPct val="0"/>
              </a:spcBef>
            </a:pPr>
            <a:r>
              <a:rPr lang="en-US" b="1" smtClean="0">
                <a:effectLst>
                  <a:outerShdw blurRad="38100" dist="38100" dir="2700000" algn="tl">
                    <a:srgbClr val="C0C0C0"/>
                  </a:outerShdw>
                </a:effectLst>
                <a:latin typeface="Lucida Calligraphy" pitchFamily="66" charset="0"/>
                <a:ea typeface="ＭＳ Ｐゴシック" pitchFamily="34" charset="-128"/>
              </a:rPr>
              <a:t>			</a:t>
            </a:r>
            <a:r>
              <a:rPr lang="en-US" b="1" i="1" smtClean="0">
                <a:effectLst>
                  <a:outerShdw blurRad="38100" dist="38100" dir="2700000" algn="tl">
                    <a:srgbClr val="C0C0C0"/>
                  </a:outerShdw>
                </a:effectLst>
                <a:ea typeface="ＭＳ Ｐゴシック" pitchFamily="34" charset="-128"/>
              </a:rPr>
              <a:t>Jim Burns, </a:t>
            </a:r>
            <a:r>
              <a:rPr lang="en-US" i="1" u="sng" smtClean="0">
                <a:solidFill>
                  <a:srgbClr val="FFFF00"/>
                </a:solidFill>
                <a:effectLst>
                  <a:outerShdw blurRad="38100" dist="38100" dir="2700000" algn="tl">
                    <a:srgbClr val="C0C0C0"/>
                  </a:outerShdw>
                </a:effectLst>
                <a:ea typeface="ＭＳ Ｐゴシック" pitchFamily="34" charset="-128"/>
                <a:hlinkClick r:id="rId3"/>
              </a:rPr>
              <a:t>The</a:t>
            </a:r>
            <a:r>
              <a:rPr lang="en-US" i="1" u="sng" smtClean="0">
                <a:effectLst>
                  <a:outerShdw blurRad="38100" dist="38100" dir="2700000" algn="tl">
                    <a:srgbClr val="C0C0C0"/>
                  </a:outerShdw>
                </a:effectLst>
                <a:ea typeface="ＭＳ Ｐゴシック" pitchFamily="34" charset="-128"/>
                <a:hlinkClick r:id=""/>
              </a:rPr>
              <a:t> Youthbuilder:            </a:t>
            </a:r>
          </a:p>
          <a:p>
            <a:pPr eaLnBrk="1" hangingPunct="1">
              <a:spcBef>
                <a:spcPct val="0"/>
              </a:spcBef>
            </a:pPr>
            <a:r>
              <a:rPr lang="en-US" i="1" u="sng" smtClean="0">
                <a:effectLst>
                  <a:outerShdw blurRad="38100" dist="38100" dir="2700000" algn="tl">
                    <a:srgbClr val="C0C0C0"/>
                  </a:outerShdw>
                </a:effectLst>
                <a:ea typeface="ＭＳ Ｐゴシック" pitchFamily="34" charset="-128"/>
                <a:hlinkClick r:id=""/>
              </a:rPr>
              <a:t>Today</a:t>
            </a:r>
            <a:r>
              <a:rPr lang="ja-JP" altLang="en-US" i="1" u="sng" smtClean="0">
                <a:effectLst>
                  <a:outerShdw blurRad="38100" dist="38100" dir="2700000" algn="tl">
                    <a:srgbClr val="C0C0C0"/>
                  </a:outerShdw>
                </a:effectLst>
                <a:ea typeface="ＭＳ Ｐゴシック" pitchFamily="34" charset="-128"/>
                <a:hlinkClick r:id="rId3"/>
              </a:rPr>
              <a:t>’</a:t>
            </a:r>
            <a:r>
              <a:rPr lang="en-US" altLang="ja-JP" i="1" u="sng" smtClean="0">
                <a:effectLst>
                  <a:outerShdw blurRad="38100" dist="38100" dir="2700000" algn="tl">
                    <a:srgbClr val="C0C0C0"/>
                  </a:outerShdw>
                </a:effectLst>
                <a:ea typeface="ＭＳ Ｐゴシック" pitchFamily="34" charset="-128"/>
                <a:hlinkClick r:id="rId3"/>
              </a:rPr>
              <a:t>s Resource for Relational Youth Ministry</a:t>
            </a:r>
            <a:endParaRPr lang="en-US" altLang="ja-JP" i="1" smtClean="0">
              <a:effectLst>
                <a:outerShdw blurRad="38100" dist="38100" dir="2700000" algn="tl">
                  <a:srgbClr val="C0C0C0"/>
                </a:outerShdw>
              </a:effectLst>
              <a:ea typeface="ＭＳ Ｐゴシック" pitchFamily="34" charset="-128"/>
            </a:endParaRPr>
          </a:p>
          <a:p>
            <a:pPr eaLnBrk="1" hangingPunct="1">
              <a:spcBef>
                <a:spcPct val="0"/>
              </a:spcBef>
            </a:pPr>
            <a:endParaRPr lang="en-US" b="1" smtClean="0">
              <a:effectLst>
                <a:outerShdw blurRad="38100" dist="38100" dir="2700000" algn="tl">
                  <a:srgbClr val="C0C0C0"/>
                </a:outerShdw>
              </a:effectLst>
              <a:latin typeface="Lucida Calligraphy" pitchFamily="66" charset="0"/>
              <a:ea typeface="ＭＳ Ｐゴシック" pitchFamily="34" charset="-128"/>
            </a:endParaRPr>
          </a:p>
          <a:p>
            <a:pPr eaLnBrk="1" hangingPunct="1">
              <a:spcBef>
                <a:spcPct val="0"/>
              </a:spcBef>
            </a:pPr>
            <a:endParaRPr lang="en-US" b="1" smtClean="0">
              <a:ea typeface="ＭＳ Ｐゴシック" pitchFamily="34" charset="-128"/>
            </a:endParaRPr>
          </a:p>
          <a:p>
            <a:pPr eaLnBrk="1" hangingPunct="1">
              <a:spcBef>
                <a:spcPct val="0"/>
              </a:spcBef>
            </a:pPr>
            <a:endParaRPr lang="en-US" b="1" smtClean="0">
              <a:ea typeface="ＭＳ Ｐゴシック" pitchFamily="34" charset="-128"/>
            </a:endParaRPr>
          </a:p>
        </p:txBody>
      </p:sp>
      <p:sp>
        <p:nvSpPr>
          <p:cNvPr id="215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397D6B17-1D3B-4C4E-9ADB-531FABA0A52B}" type="slidenum">
              <a:rPr lang="en-US" sz="1200">
                <a:solidFill>
                  <a:prstClr val="black"/>
                </a:solidFill>
              </a:rPr>
              <a:pPr eaLnBrk="1" hangingPunct="1"/>
              <a:t>16</a:t>
            </a:fld>
            <a:endParaRPr lang="en-US" sz="1200">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pPr eaLnBrk="1" hangingPunct="1">
              <a:spcBef>
                <a:spcPct val="0"/>
              </a:spcBef>
            </a:pPr>
            <a:r>
              <a:rPr lang="en-US" b="1" smtClean="0">
                <a:ea typeface="ＭＳ Ｐゴシック" pitchFamily="34" charset="-128"/>
              </a:rPr>
              <a:t>Ideas That Involve Kids in Ministry</a:t>
            </a:r>
          </a:p>
          <a:p>
            <a:pPr eaLnBrk="1" hangingPunct="1">
              <a:spcBef>
                <a:spcPct val="0"/>
              </a:spcBef>
            </a:pPr>
            <a:endParaRPr lang="en-US" b="1" smtClean="0">
              <a:ea typeface="ＭＳ Ｐゴシック" pitchFamily="34" charset="-128"/>
            </a:endParaRPr>
          </a:p>
          <a:p>
            <a:pPr eaLnBrk="1" hangingPunct="1">
              <a:spcBef>
                <a:spcPct val="0"/>
              </a:spcBef>
              <a:buFontTx/>
              <a:buAutoNum type="arabicPeriod"/>
            </a:pPr>
            <a:r>
              <a:rPr lang="en-US" b="1" u="sng" smtClean="0">
                <a:effectLst>
                  <a:outerShdw blurRad="38100" dist="38100" dir="2700000" algn="tl">
                    <a:srgbClr val="C0C0C0"/>
                  </a:outerShdw>
                </a:effectLst>
                <a:ea typeface="ＭＳ Ｐゴシック" pitchFamily="34" charset="-128"/>
              </a:rPr>
              <a:t>A mission to the elderly</a:t>
            </a:r>
            <a:r>
              <a:rPr lang="en-US" smtClean="0">
                <a:effectLst>
                  <a:outerShdw blurRad="38100" dist="38100" dir="2700000" algn="tl">
                    <a:srgbClr val="C0C0C0"/>
                  </a:outerShdw>
                </a:effectLst>
                <a:ea typeface="ＭＳ Ｐゴシック" pitchFamily="34" charset="-128"/>
              </a:rPr>
              <a:t> </a:t>
            </a:r>
          </a:p>
          <a:p>
            <a:pPr eaLnBrk="1" hangingPunct="1">
              <a:spcBef>
                <a:spcPct val="0"/>
              </a:spcBef>
              <a:buFontTx/>
              <a:buChar char="•"/>
            </a:pPr>
            <a:r>
              <a:rPr lang="en-US" smtClean="0">
                <a:effectLst>
                  <a:outerShdw blurRad="38100" dist="38100" dir="2700000" algn="tl">
                    <a:srgbClr val="C0C0C0"/>
                  </a:outerShdw>
                </a:effectLst>
                <a:ea typeface="ＭＳ Ｐゴシック" pitchFamily="34" charset="-128"/>
              </a:rPr>
              <a:t>Rest homes and convalescent hospitals always need volunteers. </a:t>
            </a:r>
          </a:p>
          <a:p>
            <a:pPr eaLnBrk="1" hangingPunct="1">
              <a:spcBef>
                <a:spcPct val="0"/>
              </a:spcBef>
              <a:buFontTx/>
              <a:buChar char="•"/>
            </a:pPr>
            <a:r>
              <a:rPr lang="ja-JP" altLang="en-US" smtClean="0">
                <a:effectLst>
                  <a:outerShdw blurRad="38100" dist="38100" dir="2700000" algn="tl">
                    <a:srgbClr val="C0C0C0"/>
                  </a:outerShdw>
                </a:effectLst>
                <a:ea typeface="ＭＳ Ｐゴシック" pitchFamily="34" charset="-128"/>
              </a:rPr>
              <a:t>“</a:t>
            </a:r>
            <a:r>
              <a:rPr lang="en-US" altLang="ja-JP" smtClean="0">
                <a:effectLst>
                  <a:outerShdw blurRad="38100" dist="38100" dir="2700000" algn="tl">
                    <a:srgbClr val="C0C0C0"/>
                  </a:outerShdw>
                </a:effectLst>
                <a:ea typeface="ＭＳ Ｐゴシック" pitchFamily="34" charset="-128"/>
              </a:rPr>
              <a:t>Adopt-a-grandparent</a:t>
            </a:r>
            <a:r>
              <a:rPr lang="ja-JP" altLang="en-US" smtClean="0">
                <a:effectLst>
                  <a:outerShdw blurRad="38100" dist="38100" dir="2700000" algn="tl">
                    <a:srgbClr val="C0C0C0"/>
                  </a:outerShdw>
                </a:effectLst>
                <a:ea typeface="ＭＳ Ｐゴシック" pitchFamily="34" charset="-128"/>
              </a:rPr>
              <a:t>”</a:t>
            </a:r>
            <a:r>
              <a:rPr lang="en-US" altLang="ja-JP" smtClean="0">
                <a:effectLst>
                  <a:outerShdw blurRad="38100" dist="38100" dir="2700000" algn="tl">
                    <a:srgbClr val="C0C0C0"/>
                  </a:outerShdw>
                </a:effectLst>
                <a:ea typeface="ＭＳ Ｐゴシック" pitchFamily="34" charset="-128"/>
              </a:rPr>
              <a:t> programs are always popular, also.</a:t>
            </a:r>
            <a:endParaRPr lang="en-US" smtClean="0">
              <a:effectLst>
                <a:outerShdw blurRad="38100" dist="38100" dir="2700000" algn="tl">
                  <a:srgbClr val="C0C0C0"/>
                </a:outerShdw>
              </a:effectLst>
              <a:ea typeface="ＭＳ Ｐゴシック" pitchFamily="34" charset="-128"/>
            </a:endParaRPr>
          </a:p>
        </p:txBody>
      </p:sp>
      <p:sp>
        <p:nvSpPr>
          <p:cNvPr id="3789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D855F5AF-B4DA-4FB8-AB6A-11F7D7189CA1}" type="slidenum">
              <a:rPr lang="en-US" sz="1200">
                <a:solidFill>
                  <a:prstClr val="black"/>
                </a:solidFill>
              </a:rPr>
              <a:pPr eaLnBrk="1" hangingPunct="1"/>
              <a:t>32</a:t>
            </a:fld>
            <a:endParaRPr lang="en-US" sz="1200">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pPr>
              <a:defRPr/>
            </a:pPr>
            <a:r>
              <a:rPr lang="en-US" b="1" dirty="0">
                <a:solidFill>
                  <a:srgbClr val="FFFF00"/>
                </a:solidFill>
                <a:effectLst>
                  <a:outerShdw blurRad="38100" dist="38100" dir="2700000" algn="tl">
                    <a:srgbClr val="DDDDDD"/>
                  </a:outerShdw>
                </a:effectLst>
                <a:cs typeface="+mn-cs"/>
              </a:rPr>
              <a:t>2.  </a:t>
            </a:r>
            <a:r>
              <a:rPr lang="en-US" b="1" u="sng" dirty="0">
                <a:solidFill>
                  <a:srgbClr val="FFFF00"/>
                </a:solidFill>
                <a:effectLst>
                  <a:outerShdw blurRad="38100" dist="38100" dir="2700000" algn="tl">
                    <a:srgbClr val="DDDDDD"/>
                  </a:outerShdw>
                </a:effectLst>
                <a:cs typeface="+mn-cs"/>
              </a:rPr>
              <a:t>A prayer ministry</a:t>
            </a:r>
            <a:endParaRPr lang="en-US" dirty="0">
              <a:solidFill>
                <a:srgbClr val="66FFFF"/>
              </a:solidFill>
              <a:effectLst>
                <a:outerShdw blurRad="38100" dist="38100" dir="2700000" algn="tl">
                  <a:srgbClr val="DDDDDD"/>
                </a:outerShdw>
              </a:effectLst>
              <a:cs typeface="+mn-cs"/>
            </a:endParaRPr>
          </a:p>
          <a:p>
            <a:pPr>
              <a:defRPr/>
            </a:pPr>
            <a:endParaRPr lang="en-US" dirty="0">
              <a:solidFill>
                <a:srgbClr val="66FFFF"/>
              </a:solidFill>
              <a:effectLst>
                <a:outerShdw blurRad="38100" dist="38100" dir="2700000" algn="tl">
                  <a:srgbClr val="DDDDDD"/>
                </a:outerShdw>
              </a:effectLst>
              <a:cs typeface="+mn-cs"/>
            </a:endParaRPr>
          </a:p>
          <a:p>
            <a:pPr marL="171450" indent="-171450">
              <a:buFont typeface="Arial" pitchFamily="34" charset="0"/>
              <a:buChar char="•"/>
              <a:defRPr/>
            </a:pPr>
            <a:r>
              <a:rPr lang="en-US" dirty="0">
                <a:solidFill>
                  <a:srgbClr val="66FFFF"/>
                </a:solidFill>
                <a:effectLst>
                  <a:outerShdw blurRad="38100" dist="38100" dir="2700000" algn="tl">
                    <a:srgbClr val="DDDDDD"/>
                  </a:outerShdw>
                </a:effectLst>
                <a:cs typeface="+mn-cs"/>
              </a:rPr>
              <a:t>This is a ministry that should involve every believer young and old.  </a:t>
            </a:r>
            <a:endParaRPr lang="en-US" dirty="0" smtClean="0">
              <a:solidFill>
                <a:srgbClr val="66FFFF"/>
              </a:solidFill>
              <a:effectLst>
                <a:outerShdw blurRad="38100" dist="38100" dir="2700000" algn="tl">
                  <a:srgbClr val="DDDDDD"/>
                </a:outerShdw>
              </a:effectLst>
              <a:cs typeface="+mn-cs"/>
            </a:endParaRPr>
          </a:p>
          <a:p>
            <a:pPr marL="171450" indent="-171450">
              <a:buFont typeface="Arial" pitchFamily="34" charset="0"/>
              <a:buChar char="•"/>
              <a:defRPr/>
            </a:pPr>
            <a:r>
              <a:rPr lang="en-US" dirty="0" smtClean="0">
                <a:solidFill>
                  <a:srgbClr val="66FFFF"/>
                </a:solidFill>
                <a:effectLst>
                  <a:outerShdw blurRad="38100" dist="38100" dir="2700000" algn="tl">
                    <a:srgbClr val="DDDDDD"/>
                  </a:outerShdw>
                </a:effectLst>
                <a:cs typeface="+mn-cs"/>
              </a:rPr>
              <a:t>Children </a:t>
            </a:r>
            <a:r>
              <a:rPr lang="en-US" dirty="0">
                <a:solidFill>
                  <a:srgbClr val="66FFFF"/>
                </a:solidFill>
                <a:effectLst>
                  <a:outerShdw blurRad="38100" dist="38100" dir="2700000" algn="tl">
                    <a:srgbClr val="DDDDDD"/>
                  </a:outerShdw>
                </a:effectLst>
                <a:cs typeface="+mn-cs"/>
              </a:rPr>
              <a:t>can be encouraged to join in prayer groups, prayer meetings and take an active </a:t>
            </a:r>
            <a:r>
              <a:rPr lang="en-US" dirty="0" smtClean="0">
                <a:solidFill>
                  <a:srgbClr val="66FFFF"/>
                </a:solidFill>
                <a:effectLst>
                  <a:outerShdw blurRad="38100" dist="38100" dir="2700000" algn="tl">
                    <a:srgbClr val="DDDDDD"/>
                  </a:outerShdw>
                </a:effectLst>
                <a:cs typeface="+mn-cs"/>
              </a:rPr>
              <a:t>role </a:t>
            </a:r>
            <a:r>
              <a:rPr lang="en-US" dirty="0">
                <a:solidFill>
                  <a:srgbClr val="66FFFF"/>
                </a:solidFill>
                <a:effectLst>
                  <a:outerShdw blurRad="38100" dist="38100" dir="2700000" algn="tl">
                    <a:srgbClr val="DDDDDD"/>
                  </a:outerShdw>
                </a:effectLst>
                <a:cs typeface="+mn-cs"/>
              </a:rPr>
              <a:t>in praying for others.  </a:t>
            </a:r>
          </a:p>
          <a:p>
            <a:pPr>
              <a:defRPr/>
            </a:pPr>
            <a:endParaRPr lang="en-US" dirty="0">
              <a:cs typeface="+mn-cs"/>
            </a:endParaRPr>
          </a:p>
        </p:txBody>
      </p:sp>
      <p:sp>
        <p:nvSpPr>
          <p:cNvPr id="3993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9EC2F42B-A8FB-498A-84A5-5EA03FE68A7B}" type="slidenum">
              <a:rPr lang="en-US" sz="1200">
                <a:solidFill>
                  <a:prstClr val="black"/>
                </a:solidFill>
              </a:rPr>
              <a:pPr eaLnBrk="1" hangingPunct="1"/>
              <a:t>33</a:t>
            </a:fld>
            <a:endParaRPr lang="en-US" sz="1200">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pPr marL="228600" indent="-228600" eaLnBrk="1" hangingPunct="1">
              <a:spcBef>
                <a:spcPct val="0"/>
              </a:spcBef>
              <a:buFontTx/>
              <a:buAutoNum type="arabicPeriod" startAt="3"/>
              <a:defRPr/>
            </a:pPr>
            <a:r>
              <a:rPr lang="en-US" b="1" u="sng" dirty="0" smtClean="0">
                <a:effectLst>
                  <a:outerShdw blurRad="38100" dist="38100" dir="2700000" algn="tl">
                    <a:srgbClr val="DDDDDD"/>
                  </a:outerShdw>
                </a:effectLst>
                <a:cs typeface="+mn-cs"/>
              </a:rPr>
              <a:t>A </a:t>
            </a:r>
            <a:r>
              <a:rPr lang="en-US" b="1" u="sng" dirty="0">
                <a:effectLst>
                  <a:outerShdw blurRad="38100" dist="38100" dir="2700000" algn="tl">
                    <a:srgbClr val="DDDDDD"/>
                  </a:outerShdw>
                </a:effectLst>
                <a:cs typeface="+mn-cs"/>
              </a:rPr>
              <a:t>mission to the sick</a:t>
            </a:r>
            <a:r>
              <a:rPr lang="en-US" dirty="0">
                <a:effectLst>
                  <a:outerShdw blurRad="38100" dist="38100" dir="2700000" algn="tl">
                    <a:srgbClr val="DDDDDD"/>
                  </a:outerShdw>
                </a:effectLst>
                <a:cs typeface="+mn-cs"/>
              </a:rPr>
              <a:t>  </a:t>
            </a:r>
            <a:endParaRPr lang="en-US" dirty="0" smtClean="0">
              <a:effectLst>
                <a:outerShdw blurRad="38100" dist="38100" dir="2700000" algn="tl">
                  <a:srgbClr val="DDDDDD"/>
                </a:outerShdw>
              </a:effectLst>
              <a:cs typeface="+mn-cs"/>
            </a:endParaRPr>
          </a:p>
          <a:p>
            <a:pPr eaLnBrk="1" hangingPunct="1">
              <a:spcBef>
                <a:spcPct val="0"/>
              </a:spcBef>
              <a:defRPr/>
            </a:pPr>
            <a:endParaRPr lang="en-US" dirty="0" smtClean="0">
              <a:effectLst>
                <a:outerShdw blurRad="38100" dist="38100" dir="2700000" algn="tl">
                  <a:srgbClr val="DDDDDD"/>
                </a:outerShdw>
              </a:effectLst>
              <a:cs typeface="+mn-cs"/>
            </a:endParaRPr>
          </a:p>
          <a:p>
            <a:pPr marL="171450" indent="-171450" eaLnBrk="1" hangingPunct="1">
              <a:spcBef>
                <a:spcPct val="0"/>
              </a:spcBef>
              <a:buFont typeface="Arial" pitchFamily="34" charset="0"/>
              <a:buChar char="•"/>
              <a:defRPr/>
            </a:pPr>
            <a:r>
              <a:rPr lang="en-US" dirty="0" smtClean="0">
                <a:effectLst>
                  <a:outerShdw blurRad="38100" dist="38100" dir="2700000" algn="tl">
                    <a:srgbClr val="DDDDDD"/>
                  </a:outerShdw>
                </a:effectLst>
                <a:cs typeface="+mn-cs"/>
              </a:rPr>
              <a:t>Encourage children to </a:t>
            </a:r>
            <a:r>
              <a:rPr lang="en-US" dirty="0">
                <a:effectLst>
                  <a:outerShdw blurRad="38100" dist="38100" dir="2700000" algn="tl">
                    <a:srgbClr val="DDDDDD"/>
                  </a:outerShdw>
                </a:effectLst>
                <a:cs typeface="+mn-cs"/>
              </a:rPr>
              <a:t>send cards or flowers to members of your church who are </a:t>
            </a:r>
            <a:r>
              <a:rPr lang="en-US" dirty="0" smtClean="0">
                <a:effectLst>
                  <a:outerShdw blurRad="38100" dist="38100" dir="2700000" algn="tl">
                    <a:srgbClr val="DDDDDD"/>
                  </a:outerShdw>
                </a:effectLst>
                <a:cs typeface="+mn-cs"/>
              </a:rPr>
              <a:t>sick. </a:t>
            </a:r>
          </a:p>
          <a:p>
            <a:pPr marL="171450" indent="-171450" eaLnBrk="1" hangingPunct="1">
              <a:spcBef>
                <a:spcPct val="0"/>
              </a:spcBef>
              <a:buFont typeface="Arial" pitchFamily="34" charset="0"/>
              <a:buChar char="•"/>
              <a:defRPr/>
            </a:pPr>
            <a:r>
              <a:rPr lang="en-US" dirty="0" smtClean="0">
                <a:effectLst>
                  <a:outerShdw blurRad="38100" dist="38100" dir="2700000" algn="tl">
                    <a:srgbClr val="DDDDDD"/>
                  </a:outerShdw>
                </a:effectLst>
                <a:cs typeface="+mn-cs"/>
              </a:rPr>
              <a:t>Juniors can help run an </a:t>
            </a:r>
            <a:r>
              <a:rPr lang="en-US" dirty="0">
                <a:effectLst>
                  <a:outerShdw blurRad="38100" dist="38100" dir="2700000" algn="tl">
                    <a:srgbClr val="DDDDDD"/>
                  </a:outerShdw>
                </a:effectLst>
                <a:cs typeface="+mn-cs"/>
              </a:rPr>
              <a:t>errand or </a:t>
            </a:r>
            <a:r>
              <a:rPr lang="en-US" dirty="0" smtClean="0">
                <a:effectLst>
                  <a:outerShdw blurRad="38100" dist="38100" dir="2700000" algn="tl">
                    <a:srgbClr val="DDDDDD"/>
                  </a:outerShdw>
                </a:effectLst>
                <a:cs typeface="+mn-cs"/>
              </a:rPr>
              <a:t>babysit </a:t>
            </a:r>
            <a:r>
              <a:rPr lang="en-US" dirty="0">
                <a:effectLst>
                  <a:outerShdw blurRad="38100" dist="38100" dir="2700000" algn="tl">
                    <a:srgbClr val="DDDDDD"/>
                  </a:outerShdw>
                </a:effectLst>
                <a:cs typeface="+mn-cs"/>
              </a:rPr>
              <a:t>for those who need help while recovering from surgery? The possibilities are endless!</a:t>
            </a:r>
          </a:p>
          <a:p>
            <a:pPr eaLnBrk="1" hangingPunct="1">
              <a:spcBef>
                <a:spcPct val="0"/>
              </a:spcBef>
              <a:defRPr/>
            </a:pPr>
            <a:endParaRPr lang="en-US" dirty="0">
              <a:effectLst>
                <a:outerShdw blurRad="38100" dist="38100" dir="2700000" algn="tl">
                  <a:srgbClr val="DDDDDD"/>
                </a:outerShdw>
              </a:effectLst>
              <a:cs typeface="+mn-cs"/>
            </a:endParaRPr>
          </a:p>
          <a:p>
            <a:pPr eaLnBrk="1" hangingPunct="1">
              <a:spcBef>
                <a:spcPct val="0"/>
              </a:spcBef>
              <a:defRPr/>
            </a:pPr>
            <a:endParaRPr lang="en-US" b="1" dirty="0">
              <a:cs typeface="+mn-cs"/>
            </a:endParaRPr>
          </a:p>
          <a:p>
            <a:pPr eaLnBrk="1" hangingPunct="1">
              <a:spcBef>
                <a:spcPct val="0"/>
              </a:spcBef>
              <a:defRPr/>
            </a:pPr>
            <a:endParaRPr lang="en-US" dirty="0">
              <a:cs typeface="+mn-cs"/>
            </a:endParaRPr>
          </a:p>
        </p:txBody>
      </p:sp>
      <p:sp>
        <p:nvSpPr>
          <p:cNvPr id="419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94F4663E-8F61-44AA-8470-9552309820B4}" type="slidenum">
              <a:rPr lang="en-US" sz="1200">
                <a:solidFill>
                  <a:prstClr val="black"/>
                </a:solidFill>
              </a:rPr>
              <a:pPr eaLnBrk="1" hangingPunct="1"/>
              <a:t>34</a:t>
            </a:fld>
            <a:endParaRPr lang="en-US" sz="1200">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pPr marL="228600" indent="-228600">
              <a:buFontTx/>
              <a:buAutoNum type="arabicPeriod" startAt="4"/>
              <a:defRPr/>
            </a:pPr>
            <a:r>
              <a:rPr lang="en-US" b="1" u="sng" dirty="0">
                <a:solidFill>
                  <a:srgbClr val="FFFF00"/>
                </a:solidFill>
                <a:effectLst>
                  <a:outerShdw blurRad="38100" dist="38100" dir="2700000" algn="tl">
                    <a:srgbClr val="DDDDDD"/>
                  </a:outerShdw>
                </a:effectLst>
                <a:cs typeface="+mn-cs"/>
              </a:rPr>
              <a:t>A Teaching Ministry </a:t>
            </a:r>
          </a:p>
          <a:p>
            <a:pPr marL="228600" indent="-228600">
              <a:buFontTx/>
              <a:buAutoNum type="arabicPeriod" startAt="4"/>
              <a:defRPr/>
            </a:pPr>
            <a:endParaRPr lang="en-US" b="1" u="sng" dirty="0">
              <a:solidFill>
                <a:srgbClr val="FFFF00"/>
              </a:solidFill>
              <a:effectLst>
                <a:outerShdw blurRad="38100" dist="38100" dir="2700000" algn="tl">
                  <a:srgbClr val="DDDDDD"/>
                </a:outerShdw>
              </a:effectLst>
              <a:cs typeface="+mn-cs"/>
            </a:endParaRPr>
          </a:p>
          <a:p>
            <a:pPr marL="171450" indent="-171450">
              <a:spcBef>
                <a:spcPts val="0"/>
              </a:spcBef>
              <a:buFont typeface="Arial" pitchFamily="34" charset="0"/>
              <a:buChar char="•"/>
              <a:defRPr/>
            </a:pPr>
            <a:r>
              <a:rPr lang="en-US" dirty="0" smtClean="0">
                <a:solidFill>
                  <a:srgbClr val="66FFFF"/>
                </a:solidFill>
                <a:effectLst>
                  <a:outerShdw blurRad="38100" dist="38100" dir="2700000" algn="tl">
                    <a:srgbClr val="000000"/>
                  </a:outerShdw>
                </a:effectLst>
                <a:cs typeface="+mn-cs"/>
              </a:rPr>
              <a:t>Provide opportunities for children who are gifted in teaching to teach lessons for the younger children. </a:t>
            </a:r>
          </a:p>
          <a:p>
            <a:pPr marL="171450" indent="-171450">
              <a:spcBef>
                <a:spcPts val="0"/>
              </a:spcBef>
              <a:buFont typeface="Arial" pitchFamily="34" charset="0"/>
              <a:buChar char="•"/>
              <a:defRPr/>
            </a:pPr>
            <a:r>
              <a:rPr lang="en-US" dirty="0" smtClean="0">
                <a:solidFill>
                  <a:srgbClr val="66FFFF"/>
                </a:solidFill>
                <a:effectLst>
                  <a:outerShdw blurRad="38100" dist="38100" dir="2700000" algn="tl">
                    <a:srgbClr val="000000"/>
                  </a:outerShdw>
                </a:effectLst>
                <a:cs typeface="+mn-cs"/>
              </a:rPr>
              <a:t>Juniors and </a:t>
            </a:r>
            <a:r>
              <a:rPr lang="en-US" dirty="0" err="1" smtClean="0">
                <a:solidFill>
                  <a:srgbClr val="66FFFF"/>
                </a:solidFill>
                <a:effectLst>
                  <a:outerShdw blurRad="38100" dist="38100" dir="2700000" algn="tl">
                    <a:srgbClr val="000000"/>
                  </a:outerShdw>
                </a:effectLst>
                <a:cs typeface="+mn-cs"/>
              </a:rPr>
              <a:t>earliteens</a:t>
            </a:r>
            <a:r>
              <a:rPr lang="en-US" dirty="0" smtClean="0">
                <a:solidFill>
                  <a:srgbClr val="66FFFF"/>
                </a:solidFill>
                <a:effectLst>
                  <a:outerShdw blurRad="38100" dist="38100" dir="2700000" algn="tl">
                    <a:srgbClr val="000000"/>
                  </a:outerShdw>
                </a:effectLst>
                <a:cs typeface="+mn-cs"/>
              </a:rPr>
              <a:t> can serve as assistant teachers in Beginner Sabbath school.</a:t>
            </a:r>
          </a:p>
          <a:p>
            <a:pPr marL="171450" indent="-171450">
              <a:spcBef>
                <a:spcPts val="0"/>
              </a:spcBef>
              <a:buFont typeface="Arial" pitchFamily="34" charset="0"/>
              <a:buChar char="•"/>
              <a:defRPr/>
            </a:pPr>
            <a:r>
              <a:rPr lang="en-US" dirty="0" smtClean="0">
                <a:solidFill>
                  <a:srgbClr val="66FFFF"/>
                </a:solidFill>
                <a:effectLst>
                  <a:outerShdw blurRad="38100" dist="38100" dir="2700000" algn="tl">
                    <a:srgbClr val="000000"/>
                  </a:outerShdw>
                </a:effectLst>
                <a:cs typeface="+mn-cs"/>
              </a:rPr>
              <a:t>Children &amp; teens can run a puppet ministry or conduct Bible studies.</a:t>
            </a:r>
            <a:endParaRPr lang="en-US" dirty="0" smtClean="0">
              <a:effectLst>
                <a:outerShdw blurRad="38100" dist="38100" dir="2700000" algn="tl">
                  <a:srgbClr val="000000"/>
                </a:outerShdw>
              </a:effectLst>
              <a:cs typeface="+mn-cs"/>
            </a:endParaRPr>
          </a:p>
        </p:txBody>
      </p:sp>
      <p:sp>
        <p:nvSpPr>
          <p:cNvPr id="4403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0BE1711C-97E5-4102-8F87-F1A5044FCBE7}" type="slidenum">
              <a:rPr lang="en-US" sz="1200">
                <a:solidFill>
                  <a:prstClr val="black"/>
                </a:solidFill>
              </a:rPr>
              <a:pPr eaLnBrk="1" hangingPunct="1"/>
              <a:t>38</a:t>
            </a:fld>
            <a:endParaRPr lang="en-US" sz="120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b="1" smtClean="0">
                <a:ea typeface="ＭＳ Ｐゴシック" pitchFamily="34" charset="-128"/>
              </a:rPr>
              <a:t>Command from Jesus</a:t>
            </a:r>
          </a:p>
          <a:p>
            <a:pPr eaLnBrk="1" hangingPunct="1">
              <a:spcBef>
                <a:spcPct val="0"/>
              </a:spcBef>
            </a:pPr>
            <a:endParaRPr lang="en-US" b="1" smtClean="0">
              <a:ea typeface="ＭＳ Ｐゴシック" pitchFamily="34" charset="-128"/>
            </a:endParaRPr>
          </a:p>
          <a:p>
            <a:pPr eaLnBrk="1" hangingPunct="1">
              <a:spcBef>
                <a:spcPct val="0"/>
              </a:spcBef>
            </a:pPr>
            <a:r>
              <a:rPr lang="en-US" smtClean="0">
                <a:ea typeface="ＭＳ Ｐゴシック" pitchFamily="34" charset="-128"/>
              </a:rPr>
              <a:t>One of the messages that Jesus gives us in the New Testament is to love our neighbor as ourselves (Mark 12:31). Another familiar passage is, </a:t>
            </a:r>
            <a:r>
              <a:rPr lang="ja-JP" altLang="en-US" smtClean="0">
                <a:ea typeface="ＭＳ Ｐゴシック" pitchFamily="34" charset="-128"/>
              </a:rPr>
              <a:t>“</a:t>
            </a:r>
            <a:r>
              <a:rPr lang="en-US" altLang="ja-JP" smtClean="0">
                <a:ea typeface="ＭＳ Ｐゴシック" pitchFamily="34" charset="-128"/>
              </a:rPr>
              <a:t>Do unto others as you would have them do unto you.</a:t>
            </a:r>
            <a:r>
              <a:rPr lang="ja-JP" altLang="en-US" smtClean="0">
                <a:ea typeface="ＭＳ Ｐゴシック" pitchFamily="34" charset="-128"/>
              </a:rPr>
              <a:t>”</a:t>
            </a:r>
            <a:r>
              <a:rPr lang="en-US" altLang="ja-JP" smtClean="0">
                <a:ea typeface="ＭＳ Ｐゴシック" pitchFamily="34" charset="-128"/>
              </a:rPr>
              <a:t> (Luke 6:31). Many people accept these statements as guidelines for everyday living, but they are much more than that. Loving your neighbors and treating them as you would treat yourself are not just nice suggestions - they are </a:t>
            </a:r>
            <a:r>
              <a:rPr lang="en-US" altLang="ja-JP" b="1" smtClean="0">
                <a:ea typeface="ＭＳ Ｐゴシック" pitchFamily="34" charset="-128"/>
              </a:rPr>
              <a:t>direct commands </a:t>
            </a:r>
            <a:r>
              <a:rPr lang="en-US" altLang="ja-JP" smtClean="0">
                <a:ea typeface="ＭＳ Ｐゴシック" pitchFamily="34" charset="-128"/>
              </a:rPr>
              <a:t>from our Lord Jesus Christ. Jesus was the ultimate example of loving and serving others. He comforted the sad. He befriended the friendless. He dined with sinners. He cared for the sick. He washed his disciples' feet. And he welcomed children into his arms. If we love Jesus then we must follow his examples. </a:t>
            </a:r>
          </a:p>
          <a:p>
            <a:pPr eaLnBrk="1" hangingPunct="1">
              <a:spcBef>
                <a:spcPct val="0"/>
              </a:spcBef>
            </a:pPr>
            <a:endParaRPr lang="en-US" b="1" smtClean="0">
              <a:ea typeface="ＭＳ Ｐゴシック" pitchFamily="34" charset="-128"/>
            </a:endParaRPr>
          </a:p>
          <a:p>
            <a:pPr eaLnBrk="1" hangingPunct="1">
              <a:spcBef>
                <a:spcPct val="0"/>
              </a:spcBef>
            </a:pPr>
            <a:r>
              <a:rPr lang="en-US" smtClean="0">
                <a:ea typeface="ＭＳ Ｐゴシック" pitchFamily="34" charset="-128"/>
              </a:rPr>
              <a:t>The philosophy behind Children</a:t>
            </a:r>
            <a:r>
              <a:rPr lang="ja-JP" altLang="en-US" smtClean="0">
                <a:ea typeface="ＭＳ Ｐゴシック" pitchFamily="34" charset="-128"/>
              </a:rPr>
              <a:t>’</a:t>
            </a:r>
            <a:r>
              <a:rPr lang="en-US" altLang="ja-JP" smtClean="0">
                <a:ea typeface="ＭＳ Ｐゴシック" pitchFamily="34" charset="-128"/>
              </a:rPr>
              <a:t>s Ministry is that children have the ability and the heart to serve God at a young age, and we should aim to provide them with opportunities to do that.</a:t>
            </a:r>
          </a:p>
          <a:p>
            <a:pPr eaLnBrk="1" hangingPunct="1">
              <a:spcBef>
                <a:spcPct val="0"/>
              </a:spcBef>
            </a:pPr>
            <a:endParaRPr lang="en-US" smtClean="0">
              <a:ea typeface="ＭＳ Ｐゴシック" pitchFamily="34" charset="-128"/>
            </a:endParaRPr>
          </a:p>
          <a:p>
            <a:pPr eaLnBrk="1" hangingPunct="1">
              <a:spcBef>
                <a:spcPct val="0"/>
              </a:spcBef>
            </a:pPr>
            <a:endParaRPr lang="en-US" smtClean="0">
              <a:ea typeface="ＭＳ Ｐゴシック" pitchFamily="34" charset="-128"/>
            </a:endParaRPr>
          </a:p>
        </p:txBody>
      </p:sp>
      <p:sp>
        <p:nvSpPr>
          <p:cNvPr id="174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39F0AD08-88B1-48AF-AEFF-BDA9E7E9CDF6}" type="slidenum">
              <a:rPr lang="en-US" sz="1200">
                <a:solidFill>
                  <a:prstClr val="black"/>
                </a:solidFill>
              </a:rPr>
              <a:pPr eaLnBrk="1" hangingPunct="1"/>
              <a:t>3</a:t>
            </a:fld>
            <a:endParaRPr lang="en-US" sz="1200">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pPr marL="228600" indent="-228600">
              <a:buFontTx/>
              <a:buAutoNum type="arabicPeriod" startAt="4"/>
              <a:defRPr/>
            </a:pPr>
            <a:r>
              <a:rPr lang="en-US" b="1" u="sng" dirty="0">
                <a:solidFill>
                  <a:srgbClr val="FFFF00"/>
                </a:solidFill>
                <a:effectLst>
                  <a:outerShdw blurRad="38100" dist="38100" dir="2700000" algn="tl">
                    <a:srgbClr val="DDDDDD"/>
                  </a:outerShdw>
                </a:effectLst>
                <a:cs typeface="+mn-cs"/>
              </a:rPr>
              <a:t>A Teaching Ministry </a:t>
            </a:r>
          </a:p>
          <a:p>
            <a:pPr marL="228600" indent="-228600">
              <a:buFontTx/>
              <a:buAutoNum type="arabicPeriod" startAt="4"/>
              <a:defRPr/>
            </a:pPr>
            <a:endParaRPr lang="en-US" b="1" u="sng" dirty="0">
              <a:solidFill>
                <a:srgbClr val="FFFF00"/>
              </a:solidFill>
              <a:effectLst>
                <a:outerShdw blurRad="38100" dist="38100" dir="2700000" algn="tl">
                  <a:srgbClr val="DDDDDD"/>
                </a:outerShdw>
              </a:effectLst>
              <a:cs typeface="+mn-cs"/>
            </a:endParaRPr>
          </a:p>
          <a:p>
            <a:pPr marL="171450" indent="-171450">
              <a:spcBef>
                <a:spcPts val="0"/>
              </a:spcBef>
              <a:buFont typeface="Arial" pitchFamily="34" charset="0"/>
              <a:buChar char="•"/>
              <a:defRPr/>
            </a:pPr>
            <a:r>
              <a:rPr lang="en-US" dirty="0" smtClean="0">
                <a:solidFill>
                  <a:srgbClr val="66FFFF"/>
                </a:solidFill>
                <a:effectLst>
                  <a:outerShdw blurRad="38100" dist="38100" dir="2700000" algn="tl">
                    <a:srgbClr val="000000"/>
                  </a:outerShdw>
                </a:effectLst>
                <a:cs typeface="+mn-cs"/>
              </a:rPr>
              <a:t>Provide opportunities for children who are gifted in teaching to teach lessons for the younger children. </a:t>
            </a:r>
          </a:p>
          <a:p>
            <a:pPr marL="171450" indent="-171450">
              <a:spcBef>
                <a:spcPts val="0"/>
              </a:spcBef>
              <a:buFont typeface="Arial" pitchFamily="34" charset="0"/>
              <a:buChar char="•"/>
              <a:defRPr/>
            </a:pPr>
            <a:r>
              <a:rPr lang="en-US" dirty="0" smtClean="0">
                <a:solidFill>
                  <a:srgbClr val="66FFFF"/>
                </a:solidFill>
                <a:effectLst>
                  <a:outerShdw blurRad="38100" dist="38100" dir="2700000" algn="tl">
                    <a:srgbClr val="000000"/>
                  </a:outerShdw>
                </a:effectLst>
                <a:cs typeface="+mn-cs"/>
              </a:rPr>
              <a:t>Juniors and </a:t>
            </a:r>
            <a:r>
              <a:rPr lang="en-US" dirty="0" err="1" smtClean="0">
                <a:solidFill>
                  <a:srgbClr val="66FFFF"/>
                </a:solidFill>
                <a:effectLst>
                  <a:outerShdw blurRad="38100" dist="38100" dir="2700000" algn="tl">
                    <a:srgbClr val="000000"/>
                  </a:outerShdw>
                </a:effectLst>
                <a:cs typeface="+mn-cs"/>
              </a:rPr>
              <a:t>earliteens</a:t>
            </a:r>
            <a:r>
              <a:rPr lang="en-US" dirty="0" smtClean="0">
                <a:solidFill>
                  <a:srgbClr val="66FFFF"/>
                </a:solidFill>
                <a:effectLst>
                  <a:outerShdw blurRad="38100" dist="38100" dir="2700000" algn="tl">
                    <a:srgbClr val="000000"/>
                  </a:outerShdw>
                </a:effectLst>
                <a:cs typeface="+mn-cs"/>
              </a:rPr>
              <a:t> can serve as assistant teachers in Beginner Sabbath school.</a:t>
            </a:r>
          </a:p>
          <a:p>
            <a:pPr marL="171450" indent="-171450">
              <a:spcBef>
                <a:spcPts val="0"/>
              </a:spcBef>
              <a:buFont typeface="Arial" pitchFamily="34" charset="0"/>
              <a:buChar char="•"/>
              <a:defRPr/>
            </a:pPr>
            <a:r>
              <a:rPr lang="en-US" dirty="0" smtClean="0">
                <a:solidFill>
                  <a:srgbClr val="66FFFF"/>
                </a:solidFill>
                <a:effectLst>
                  <a:outerShdw blurRad="38100" dist="38100" dir="2700000" algn="tl">
                    <a:srgbClr val="000000"/>
                  </a:outerShdw>
                </a:effectLst>
                <a:cs typeface="+mn-cs"/>
              </a:rPr>
              <a:t>Children &amp; teens can run a puppet ministry or conduct Bible studies.</a:t>
            </a:r>
            <a:endParaRPr lang="en-US" dirty="0" smtClean="0">
              <a:effectLst>
                <a:outerShdw blurRad="38100" dist="38100" dir="2700000" algn="tl">
                  <a:srgbClr val="000000"/>
                </a:outerShdw>
              </a:effectLst>
              <a:cs typeface="+mn-cs"/>
            </a:endParaRPr>
          </a:p>
        </p:txBody>
      </p:sp>
      <p:sp>
        <p:nvSpPr>
          <p:cNvPr id="4403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0BE1711C-97E5-4102-8F87-F1A5044FCBE7}" type="slidenum">
              <a:rPr lang="en-US" sz="1200">
                <a:solidFill>
                  <a:prstClr val="black"/>
                </a:solidFill>
              </a:rPr>
              <a:pPr eaLnBrk="1" hangingPunct="1"/>
              <a:t>39</a:t>
            </a:fld>
            <a:endParaRPr lang="en-US" sz="1200">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a:p>
            <a:pPr eaLnBrk="1" hangingPunct="1">
              <a:spcBef>
                <a:spcPct val="0"/>
              </a:spcBef>
              <a:buFontTx/>
              <a:buAutoNum type="arabicPeriod" startAt="5"/>
            </a:pPr>
            <a:r>
              <a:rPr lang="en-US" b="1" u="sng" smtClean="0">
                <a:effectLst>
                  <a:outerShdw blurRad="38100" dist="38100" dir="2700000" algn="tl">
                    <a:srgbClr val="C0C0C0"/>
                  </a:outerShdw>
                </a:effectLst>
                <a:ea typeface="ＭＳ Ｐゴシック" pitchFamily="34" charset="-128"/>
              </a:rPr>
              <a:t>A mission to the hungry</a:t>
            </a:r>
            <a:r>
              <a:rPr lang="en-US" smtClean="0">
                <a:effectLst>
                  <a:outerShdw blurRad="38100" dist="38100" dir="2700000" algn="tl">
                    <a:srgbClr val="C0C0C0"/>
                  </a:outerShdw>
                </a:effectLst>
                <a:ea typeface="ＭＳ Ｐゴシック" pitchFamily="34" charset="-128"/>
              </a:rPr>
              <a:t> </a:t>
            </a:r>
          </a:p>
          <a:p>
            <a:pPr eaLnBrk="1" hangingPunct="1">
              <a:spcBef>
                <a:spcPct val="0"/>
              </a:spcBef>
            </a:pPr>
            <a:endParaRPr lang="en-US" smtClean="0">
              <a:effectLst>
                <a:outerShdw blurRad="38100" dist="38100" dir="2700000" algn="tl">
                  <a:srgbClr val="C0C0C0"/>
                </a:outerShdw>
              </a:effectLst>
              <a:ea typeface="ＭＳ Ｐゴシック" pitchFamily="34" charset="-128"/>
            </a:endParaRPr>
          </a:p>
          <a:p>
            <a:pPr eaLnBrk="1" hangingPunct="1">
              <a:spcBef>
                <a:spcPct val="0"/>
              </a:spcBef>
              <a:buFontTx/>
              <a:buChar char="•"/>
            </a:pPr>
            <a:r>
              <a:rPr lang="en-US" smtClean="0">
                <a:effectLst>
                  <a:outerShdw blurRad="38100" dist="38100" dir="2700000" algn="tl">
                    <a:srgbClr val="C0C0C0"/>
                  </a:outerShdw>
                </a:effectLst>
                <a:ea typeface="ＭＳ Ｐゴシック" pitchFamily="34" charset="-128"/>
              </a:rPr>
              <a:t>True, America is the richest and most affluent society in the world. But 20% of population still receive some state and/or federal assistance each month . . . usually in the form of </a:t>
            </a:r>
            <a:r>
              <a:rPr lang="ja-JP" altLang="en-US" smtClean="0">
                <a:effectLst>
                  <a:outerShdw blurRad="38100" dist="38100" dir="2700000" algn="tl">
                    <a:srgbClr val="C0C0C0"/>
                  </a:outerShdw>
                </a:effectLst>
                <a:ea typeface="ＭＳ Ｐゴシック" pitchFamily="34" charset="-128"/>
              </a:rPr>
              <a:t>“</a:t>
            </a:r>
            <a:r>
              <a:rPr lang="en-US" altLang="ja-JP" smtClean="0">
                <a:effectLst>
                  <a:outerShdw blurRad="38100" dist="38100" dir="2700000" algn="tl">
                    <a:srgbClr val="C0C0C0"/>
                  </a:outerShdw>
                </a:effectLst>
                <a:ea typeface="ＭＳ Ｐゴシック" pitchFamily="34" charset="-128"/>
              </a:rPr>
              <a:t>food stamps.</a:t>
            </a:r>
            <a:r>
              <a:rPr lang="ja-JP" altLang="en-US" smtClean="0">
                <a:effectLst>
                  <a:outerShdw blurRad="38100" dist="38100" dir="2700000" algn="tl">
                    <a:srgbClr val="C0C0C0"/>
                  </a:outerShdw>
                </a:effectLst>
                <a:ea typeface="ＭＳ Ｐゴシック" pitchFamily="34" charset="-128"/>
              </a:rPr>
              <a:t>”</a:t>
            </a:r>
            <a:r>
              <a:rPr lang="en-US" altLang="ja-JP" smtClean="0">
                <a:effectLst>
                  <a:outerShdw blurRad="38100" dist="38100" dir="2700000" algn="tl">
                    <a:srgbClr val="C0C0C0"/>
                  </a:outerShdw>
                </a:effectLst>
                <a:ea typeface="ＭＳ Ｐゴシック" pitchFamily="34" charset="-128"/>
              </a:rPr>
              <a:t> </a:t>
            </a:r>
          </a:p>
          <a:p>
            <a:pPr eaLnBrk="1" hangingPunct="1">
              <a:spcBef>
                <a:spcPct val="0"/>
              </a:spcBef>
              <a:buFontTx/>
              <a:buChar char="•"/>
            </a:pPr>
            <a:r>
              <a:rPr lang="en-US" altLang="ja-JP" smtClean="0">
                <a:effectLst>
                  <a:outerShdw blurRad="38100" dist="38100" dir="2700000" algn="tl">
                    <a:srgbClr val="C0C0C0"/>
                  </a:outerShdw>
                </a:effectLst>
                <a:ea typeface="ＭＳ Ｐゴシック" pitchFamily="34" charset="-128"/>
              </a:rPr>
              <a:t>Children and youth can start or help in food banks, soup kitchens, rescue missions, etc.</a:t>
            </a:r>
            <a:endParaRPr lang="en-US" smtClean="0">
              <a:ea typeface="ＭＳ Ｐゴシック" pitchFamily="34" charset="-128"/>
            </a:endParaRPr>
          </a:p>
        </p:txBody>
      </p:sp>
      <p:sp>
        <p:nvSpPr>
          <p:cNvPr id="4608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63155387-BE54-49E3-A50C-F1FC1881A2B5}" type="slidenum">
              <a:rPr lang="en-US" sz="1200">
                <a:solidFill>
                  <a:prstClr val="black"/>
                </a:solidFill>
              </a:rPr>
              <a:pPr eaLnBrk="1" hangingPunct="1"/>
              <a:t>40</a:t>
            </a:fld>
            <a:endParaRPr lang="en-US" sz="1200">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b="1" smtClean="0">
                <a:ea typeface="ＭＳ Ｐゴシック" pitchFamily="34" charset="-128"/>
              </a:rPr>
              <a:t>Family Involvement in Service Projects </a:t>
            </a:r>
          </a:p>
          <a:p>
            <a:endParaRPr lang="en-US" b="1" smtClean="0">
              <a:ea typeface="ＭＳ Ｐゴシック" pitchFamily="34" charset="-128"/>
            </a:endParaRPr>
          </a:p>
          <a:p>
            <a:r>
              <a:rPr lang="ja-JP" altLang="en-US" smtClean="0">
                <a:ea typeface="ＭＳ Ｐゴシック" pitchFamily="34" charset="-128"/>
              </a:rPr>
              <a:t>“</a:t>
            </a:r>
            <a:r>
              <a:rPr lang="en-US" altLang="ja-JP" smtClean="0">
                <a:ea typeface="ＭＳ Ｐゴシック" pitchFamily="34" charset="-128"/>
              </a:rPr>
              <a:t>In addition to the personal service expectations, many of the effective churches try to reinforce the importance of outreach efforts by setting up opportunities for </a:t>
            </a:r>
            <a:r>
              <a:rPr lang="en-US" altLang="ja-JP" smtClean="0">
                <a:solidFill>
                  <a:srgbClr val="FFFF00"/>
                </a:solidFill>
                <a:ea typeface="ＭＳ Ｐゴシック" pitchFamily="34" charset="-128"/>
              </a:rPr>
              <a:t>families </a:t>
            </a:r>
            <a:r>
              <a:rPr lang="en-US" altLang="ja-JP" smtClean="0">
                <a:ea typeface="ＭＳ Ｐゴシック" pitchFamily="34" charset="-128"/>
              </a:rPr>
              <a:t>to work together in serving needy people.  Many of these churches have discovered that once parents recognize their obligation to direct the spiritual development of their children and then recognize how integral serving others is in that journey, they are open to serving alongside their youngsters in meaningful projects.</a:t>
            </a:r>
            <a:r>
              <a:rPr lang="ja-JP" altLang="en-US" smtClean="0">
                <a:ea typeface="ＭＳ Ｐゴシック" pitchFamily="34" charset="-128"/>
              </a:rPr>
              <a:t>”</a:t>
            </a:r>
            <a:r>
              <a:rPr lang="en-US" altLang="ja-JP" smtClean="0">
                <a:ea typeface="ＭＳ Ｐゴシック" pitchFamily="34" charset="-128"/>
              </a:rPr>
              <a:t>  </a:t>
            </a:r>
          </a:p>
          <a:p>
            <a:endParaRPr lang="en-US" smtClean="0">
              <a:ea typeface="ＭＳ Ｐゴシック" pitchFamily="34" charset="-128"/>
            </a:endParaRPr>
          </a:p>
          <a:p>
            <a:r>
              <a:rPr lang="en-US" sz="1400" smtClean="0">
                <a:ea typeface="ＭＳ Ｐゴシック" pitchFamily="34" charset="-128"/>
              </a:rPr>
              <a:t>						</a:t>
            </a:r>
            <a:r>
              <a:rPr lang="en-US" sz="1100" smtClean="0">
                <a:ea typeface="ＭＳ Ｐゴシック" pitchFamily="34" charset="-128"/>
              </a:rPr>
              <a:t>George Barna</a:t>
            </a:r>
          </a:p>
          <a:p>
            <a:r>
              <a:rPr lang="en-US" sz="1100" smtClean="0">
                <a:ea typeface="ＭＳ Ｐゴシック" pitchFamily="34" charset="-128"/>
              </a:rPr>
              <a:t>				</a:t>
            </a:r>
            <a:r>
              <a:rPr lang="en-US" sz="1100" i="1" u="sng" smtClean="0">
                <a:ea typeface="ＭＳ Ｐゴシック" pitchFamily="34" charset="-128"/>
              </a:rPr>
              <a:t>Transforming Children into Spiritual Champions,</a:t>
            </a:r>
            <a:r>
              <a:rPr lang="en-US" sz="1100" smtClean="0">
                <a:ea typeface="ＭＳ Ｐゴシック" pitchFamily="34" charset="-128"/>
              </a:rPr>
              <a:t> p. 113</a:t>
            </a:r>
            <a:endParaRPr lang="en-US" sz="1400" smtClean="0">
              <a:ea typeface="ＭＳ Ｐゴシック" pitchFamily="34" charset="-128"/>
            </a:endParaRPr>
          </a:p>
          <a:p>
            <a:endParaRPr lang="en-US" b="1" smtClean="0">
              <a:ea typeface="ＭＳ Ｐゴシック" pitchFamily="34" charset="-128"/>
            </a:endParaRPr>
          </a:p>
        </p:txBody>
      </p:sp>
      <p:sp>
        <p:nvSpPr>
          <p:cNvPr id="542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F76C7710-ECB5-46BF-A56B-D27FA6F8EF0A}" type="slidenum">
              <a:rPr lang="en-US" sz="1200">
                <a:solidFill>
                  <a:prstClr val="black"/>
                </a:solidFill>
              </a:rPr>
              <a:pPr eaLnBrk="1" hangingPunct="1"/>
              <a:t>42</a:t>
            </a:fld>
            <a:endParaRPr lang="en-US" sz="1200">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b="1" smtClean="0">
                <a:ea typeface="ＭＳ Ｐゴシック" pitchFamily="34" charset="-128"/>
              </a:rPr>
              <a:t>Ellen White, </a:t>
            </a:r>
            <a:r>
              <a:rPr lang="en-US" b="1" i="1" smtClean="0">
                <a:ea typeface="ＭＳ Ｐゴシック" pitchFamily="34" charset="-128"/>
              </a:rPr>
              <a:t>That I May Know Him</a:t>
            </a:r>
            <a:r>
              <a:rPr lang="en-US" b="1" smtClean="0">
                <a:ea typeface="ＭＳ Ｐゴシック" pitchFamily="34" charset="-128"/>
              </a:rPr>
              <a:t>, p. 42</a:t>
            </a:r>
          </a:p>
          <a:p>
            <a:pPr eaLnBrk="1" hangingPunct="1">
              <a:spcBef>
                <a:spcPct val="0"/>
              </a:spcBef>
            </a:pPr>
            <a:endParaRPr lang="en-US" b="1" smtClean="0">
              <a:ea typeface="ＭＳ Ｐゴシック" pitchFamily="34" charset="-128"/>
            </a:endParaRPr>
          </a:p>
          <a:p>
            <a:pPr eaLnBrk="1" hangingPunct="1">
              <a:spcBef>
                <a:spcPct val="0"/>
              </a:spcBef>
            </a:pPr>
            <a:r>
              <a:rPr lang="en-US" smtClean="0">
                <a:ea typeface="ＭＳ Ｐゴシック" pitchFamily="34" charset="-128"/>
              </a:rPr>
              <a:t>	</a:t>
            </a:r>
            <a:r>
              <a:rPr lang="ja-JP" altLang="en-US" b="1" i="1" smtClean="0">
                <a:ea typeface="ＭＳ Ｐゴシック" pitchFamily="34" charset="-128"/>
              </a:rPr>
              <a:t>“</a:t>
            </a:r>
            <a:r>
              <a:rPr lang="en-US" altLang="ja-JP" i="1" smtClean="0">
                <a:ea typeface="ＭＳ Ｐゴシック" pitchFamily="34" charset="-128"/>
              </a:rPr>
              <a:t>Whole armies of children may come under Christ's banner as </a:t>
            </a:r>
          </a:p>
          <a:p>
            <a:pPr eaLnBrk="1" hangingPunct="1">
              <a:spcBef>
                <a:spcPct val="0"/>
              </a:spcBef>
            </a:pPr>
            <a:r>
              <a:rPr lang="en-US" i="1" smtClean="0">
                <a:ea typeface="ＭＳ Ｐゴシック" pitchFamily="34" charset="-128"/>
              </a:rPr>
              <a:t>	missionaries, even in their childhood years. Never repulse the </a:t>
            </a:r>
          </a:p>
          <a:p>
            <a:pPr eaLnBrk="1" hangingPunct="1">
              <a:spcBef>
                <a:spcPct val="0"/>
              </a:spcBef>
            </a:pPr>
            <a:r>
              <a:rPr lang="en-US" i="1" smtClean="0">
                <a:ea typeface="ＭＳ Ｐゴシック" pitchFamily="34" charset="-128"/>
              </a:rPr>
              <a:t>	desire of children to do something for Jesus. Never quench </a:t>
            </a:r>
          </a:p>
          <a:p>
            <a:pPr eaLnBrk="1" hangingPunct="1">
              <a:spcBef>
                <a:spcPct val="0"/>
              </a:spcBef>
            </a:pPr>
            <a:r>
              <a:rPr lang="en-US" i="1" smtClean="0">
                <a:ea typeface="ＭＳ Ｐゴシック" pitchFamily="34" charset="-128"/>
              </a:rPr>
              <a:t>	their ardor for working in some way for the Master.</a:t>
            </a:r>
            <a:r>
              <a:rPr lang="ja-JP" altLang="en-US" i="1" smtClean="0">
                <a:ea typeface="ＭＳ Ｐゴシック" pitchFamily="34" charset="-128"/>
              </a:rPr>
              <a:t>”</a:t>
            </a:r>
            <a:r>
              <a:rPr lang="en-US" altLang="ja-JP" i="1" smtClean="0">
                <a:ea typeface="ＭＳ Ｐゴシック" pitchFamily="34" charset="-128"/>
              </a:rPr>
              <a:t> </a:t>
            </a:r>
          </a:p>
          <a:p>
            <a:pPr eaLnBrk="1" hangingPunct="1">
              <a:spcBef>
                <a:spcPct val="0"/>
              </a:spcBef>
            </a:pPr>
            <a:r>
              <a:rPr lang="en-US" smtClean="0">
                <a:ea typeface="ＭＳ Ｐゴシック" pitchFamily="34" charset="-128"/>
              </a:rPr>
              <a:t/>
            </a:r>
            <a:br>
              <a:rPr lang="en-US" smtClean="0">
                <a:ea typeface="ＭＳ Ｐゴシック" pitchFamily="34" charset="-128"/>
              </a:rPr>
            </a:br>
            <a:r>
              <a:rPr lang="en-US" smtClean="0">
                <a:ea typeface="ＭＳ Ｐゴシック" pitchFamily="34" charset="-128"/>
              </a:rPr>
              <a:t>It is time to let children stand and take their God-given place in ministry in the body of Christ.  Seek God</a:t>
            </a:r>
            <a:r>
              <a:rPr lang="ja-JP" altLang="en-US" smtClean="0">
                <a:ea typeface="ＭＳ Ｐゴシック" pitchFamily="34" charset="-128"/>
              </a:rPr>
              <a:t>’</a:t>
            </a:r>
            <a:r>
              <a:rPr lang="en-US" altLang="ja-JP" smtClean="0">
                <a:ea typeface="ＭＳ Ｐゴシック" pitchFamily="34" charset="-128"/>
              </a:rPr>
              <a:t>s wisdom in placing children in ministry.  The church of today needs their ministries and the church of tomorrow cannot survive without them.  </a:t>
            </a:r>
            <a:endParaRPr lang="en-US" smtClean="0">
              <a:ea typeface="ＭＳ Ｐゴシック" pitchFamily="34" charset="-128"/>
            </a:endParaRPr>
          </a:p>
        </p:txBody>
      </p:sp>
      <p:sp>
        <p:nvSpPr>
          <p:cNvPr id="563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F6116E5A-9F01-49C2-BD46-1F307F0187C6}" type="slidenum">
              <a:rPr lang="en-US" sz="1200">
                <a:solidFill>
                  <a:prstClr val="black"/>
                </a:solidFill>
              </a:rPr>
              <a:pPr eaLnBrk="1" hangingPunct="1"/>
              <a:t>43</a:t>
            </a:fld>
            <a:endParaRPr lang="en-US" sz="1200">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r>
              <a:rPr lang="en-US" b="1" smtClean="0">
                <a:solidFill>
                  <a:srgbClr val="FFFFFF"/>
                </a:solidFill>
                <a:effectLst>
                  <a:outerShdw blurRad="38100" dist="38100" dir="2700000" algn="tl">
                    <a:srgbClr val="C0C0C0"/>
                  </a:outerShdw>
                </a:effectLst>
                <a:ea typeface="ＭＳ Ｐゴシック" pitchFamily="34" charset="-128"/>
              </a:rPr>
              <a:t>Hebrews 13:16 reminds us of the call to serve: </a:t>
            </a:r>
          </a:p>
          <a:p>
            <a:r>
              <a:rPr lang="ja-JP" altLang="en-US" smtClean="0">
                <a:solidFill>
                  <a:srgbClr val="FFFF00"/>
                </a:solidFill>
                <a:effectLst>
                  <a:outerShdw blurRad="38100" dist="38100" dir="2700000" algn="tl">
                    <a:srgbClr val="C0C0C0"/>
                  </a:outerShdw>
                </a:effectLst>
                <a:ea typeface="ＭＳ Ｐゴシック" pitchFamily="34" charset="-128"/>
              </a:rPr>
              <a:t>“</a:t>
            </a:r>
            <a:r>
              <a:rPr lang="en-US" altLang="ja-JP" smtClean="0">
                <a:solidFill>
                  <a:srgbClr val="FFFF00"/>
                </a:solidFill>
                <a:effectLst>
                  <a:outerShdw blurRad="38100" dist="38100" dir="2700000" algn="tl">
                    <a:srgbClr val="C0C0C0"/>
                  </a:outerShdw>
                </a:effectLst>
                <a:ea typeface="ＭＳ Ｐゴシック" pitchFamily="34" charset="-128"/>
              </a:rPr>
              <a:t>And do not forget to do good and to share with others, for with such sacrifices God is pleased.</a:t>
            </a:r>
            <a:r>
              <a:rPr lang="ja-JP" altLang="en-US" smtClean="0">
                <a:solidFill>
                  <a:srgbClr val="FFFF00"/>
                </a:solidFill>
                <a:effectLst>
                  <a:outerShdw blurRad="38100" dist="38100" dir="2700000" algn="tl">
                    <a:srgbClr val="C0C0C0"/>
                  </a:outerShdw>
                </a:effectLst>
                <a:ea typeface="ＭＳ Ｐゴシック" pitchFamily="34" charset="-128"/>
              </a:rPr>
              <a:t>”</a:t>
            </a:r>
            <a:endParaRPr lang="en-US" altLang="ja-JP" smtClean="0">
              <a:solidFill>
                <a:srgbClr val="FFFF00"/>
              </a:solidFill>
              <a:effectLst>
                <a:outerShdw blurRad="38100" dist="38100" dir="2700000" algn="tl">
                  <a:srgbClr val="C0C0C0"/>
                </a:outerShdw>
              </a:effectLst>
              <a:ea typeface="ＭＳ Ｐゴシック" pitchFamily="34" charset="-128"/>
            </a:endParaRPr>
          </a:p>
          <a:p>
            <a:endParaRPr lang="en-US" smtClean="0">
              <a:solidFill>
                <a:srgbClr val="FFFF00"/>
              </a:solidFill>
              <a:effectLst>
                <a:outerShdw blurRad="38100" dist="38100" dir="2700000" algn="tl">
                  <a:srgbClr val="C0C0C0"/>
                </a:outerShdw>
              </a:effectLst>
              <a:ea typeface="ＭＳ Ｐゴシック" pitchFamily="34" charset="-128"/>
            </a:endParaRPr>
          </a:p>
        </p:txBody>
      </p:sp>
      <p:sp>
        <p:nvSpPr>
          <p:cNvPr id="5837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1A6462E1-889C-4A69-BFA1-5A63AA82FB0A}" type="slidenum">
              <a:rPr lang="en-US" sz="1200">
                <a:solidFill>
                  <a:prstClr val="black"/>
                </a:solidFill>
              </a:rPr>
              <a:pPr eaLnBrk="1" hangingPunct="1"/>
              <a:t>44</a:t>
            </a:fld>
            <a:endParaRPr lang="en-US" sz="1200">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pPr eaLnBrk="1" hangingPunct="1">
              <a:spcBef>
                <a:spcPct val="0"/>
              </a:spcBef>
            </a:pPr>
            <a:r>
              <a:rPr lang="en-US" b="1" smtClean="0">
                <a:effectLst>
                  <a:outerShdw blurRad="38100" dist="38100" dir="2700000" algn="tl">
                    <a:srgbClr val="C0C0C0"/>
                  </a:outerShdw>
                </a:effectLst>
                <a:ea typeface="ＭＳ Ｐゴシック" pitchFamily="34" charset="-128"/>
              </a:rPr>
              <a:t>6. </a:t>
            </a:r>
            <a:r>
              <a:rPr lang="en-US" b="1" u="sng" smtClean="0">
                <a:solidFill>
                  <a:srgbClr val="FFFF00"/>
                </a:solidFill>
                <a:effectLst>
                  <a:outerShdw blurRad="38100" dist="38100" dir="2700000" algn="tl">
                    <a:srgbClr val="C0C0C0"/>
                  </a:outerShdw>
                </a:effectLst>
                <a:ea typeface="ＭＳ Ｐゴシック" pitchFamily="34" charset="-128"/>
              </a:rPr>
              <a:t>A Mission to Families of Prisoners</a:t>
            </a:r>
          </a:p>
          <a:p>
            <a:pPr eaLnBrk="1" hangingPunct="1">
              <a:spcBef>
                <a:spcPct val="0"/>
              </a:spcBef>
            </a:pPr>
            <a:endParaRPr lang="en-US" b="1" smtClean="0">
              <a:solidFill>
                <a:srgbClr val="FFFF00"/>
              </a:solidFill>
              <a:effectLst>
                <a:outerShdw blurRad="38100" dist="38100" dir="2700000" algn="tl">
                  <a:srgbClr val="C0C0C0"/>
                </a:outerShdw>
              </a:effectLst>
              <a:ea typeface="ＭＳ Ｐゴシック" pitchFamily="34" charset="-128"/>
            </a:endParaRPr>
          </a:p>
          <a:p>
            <a:pPr eaLnBrk="1" hangingPunct="1">
              <a:spcBef>
                <a:spcPct val="0"/>
              </a:spcBef>
              <a:buFontTx/>
              <a:buChar char="•"/>
            </a:pPr>
            <a:r>
              <a:rPr lang="en-US" smtClean="0">
                <a:effectLst>
                  <a:outerShdw blurRad="38100" dist="38100" dir="2700000" algn="tl">
                    <a:srgbClr val="C0C0C0"/>
                  </a:outerShdw>
                </a:effectLst>
                <a:ea typeface="ＭＳ Ｐゴシック" pitchFamily="34" charset="-128"/>
              </a:rPr>
              <a:t>Encourage children to take the words of Jesus to heart (</a:t>
            </a:r>
            <a:r>
              <a:rPr lang="ja-JP" altLang="en-US" smtClean="0">
                <a:effectLst>
                  <a:outerShdw blurRad="38100" dist="38100" dir="2700000" algn="tl">
                    <a:srgbClr val="C0C0C0"/>
                  </a:outerShdw>
                </a:effectLst>
                <a:ea typeface="ＭＳ Ｐゴシック" pitchFamily="34" charset="-128"/>
              </a:rPr>
              <a:t>“</a:t>
            </a:r>
            <a:r>
              <a:rPr lang="en-US" altLang="ja-JP" smtClean="0">
                <a:effectLst>
                  <a:outerShdw blurRad="38100" dist="38100" dir="2700000" algn="tl">
                    <a:srgbClr val="C0C0C0"/>
                  </a:outerShdw>
                </a:effectLst>
                <a:ea typeface="ＭＳ Ｐゴシック" pitchFamily="34" charset="-128"/>
              </a:rPr>
              <a:t>I was sick and imprisoned and you came to visit Me</a:t>
            </a:r>
            <a:r>
              <a:rPr lang="ja-JP" altLang="en-US" smtClean="0">
                <a:effectLst>
                  <a:outerShdw blurRad="38100" dist="38100" dir="2700000" algn="tl">
                    <a:srgbClr val="C0C0C0"/>
                  </a:outerShdw>
                </a:effectLst>
                <a:ea typeface="ＭＳ Ｐゴシック" pitchFamily="34" charset="-128"/>
              </a:rPr>
              <a:t>”</a:t>
            </a:r>
            <a:r>
              <a:rPr lang="en-US" altLang="ja-JP" smtClean="0">
                <a:effectLst>
                  <a:outerShdw blurRad="38100" dist="38100" dir="2700000" algn="tl">
                    <a:srgbClr val="C0C0C0"/>
                  </a:outerShdw>
                </a:effectLst>
                <a:ea typeface="ＭＳ Ｐゴシック" pitchFamily="34" charset="-128"/>
              </a:rPr>
              <a:t>). </a:t>
            </a:r>
          </a:p>
          <a:p>
            <a:pPr eaLnBrk="1" hangingPunct="1">
              <a:spcBef>
                <a:spcPct val="0"/>
              </a:spcBef>
              <a:buFontTx/>
              <a:buChar char="•"/>
            </a:pPr>
            <a:r>
              <a:rPr lang="en-US" altLang="ja-JP" smtClean="0">
                <a:effectLst>
                  <a:outerShdw blurRad="38100" dist="38100" dir="2700000" algn="tl">
                    <a:srgbClr val="C0C0C0"/>
                  </a:outerShdw>
                </a:effectLst>
                <a:ea typeface="ＭＳ Ｐゴシック" pitchFamily="34" charset="-128"/>
              </a:rPr>
              <a:t>Children can write cards of encouragement  to children of prisoners.</a:t>
            </a:r>
          </a:p>
          <a:p>
            <a:pPr eaLnBrk="1" hangingPunct="1">
              <a:spcBef>
                <a:spcPct val="0"/>
              </a:spcBef>
              <a:buFontTx/>
              <a:buChar char="•"/>
            </a:pPr>
            <a:r>
              <a:rPr lang="en-US" altLang="ja-JP" smtClean="0">
                <a:effectLst>
                  <a:outerShdw blurRad="38100" dist="38100" dir="2700000" algn="tl">
                    <a:srgbClr val="C0C0C0"/>
                  </a:outerShdw>
                </a:effectLst>
                <a:ea typeface="ＭＳ Ｐゴシック" pitchFamily="34" charset="-128"/>
              </a:rPr>
              <a:t>Children can donate their books, clothes, and toys to these families.</a:t>
            </a:r>
          </a:p>
          <a:p>
            <a:pPr eaLnBrk="1" hangingPunct="1">
              <a:spcBef>
                <a:spcPct val="0"/>
              </a:spcBef>
              <a:buFontTx/>
              <a:buChar char="•"/>
            </a:pPr>
            <a:r>
              <a:rPr lang="en-US" altLang="ja-JP" smtClean="0">
                <a:effectLst>
                  <a:outerShdw blurRad="38100" dist="38100" dir="2700000" algn="tl">
                    <a:srgbClr val="C0C0C0"/>
                  </a:outerShdw>
                </a:effectLst>
                <a:ea typeface="ＭＳ Ｐゴシック" pitchFamily="34" charset="-128"/>
              </a:rPr>
              <a:t>Hold an event for these children to meet.</a:t>
            </a:r>
          </a:p>
          <a:p>
            <a:pPr eaLnBrk="1" hangingPunct="1">
              <a:spcBef>
                <a:spcPct val="0"/>
              </a:spcBef>
            </a:pPr>
            <a:endParaRPr lang="en-US" altLang="ja-JP" b="1" smtClean="0">
              <a:effectLst>
                <a:outerShdw blurRad="38100" dist="38100" dir="2700000" algn="tl">
                  <a:srgbClr val="C0C0C0"/>
                </a:outerShdw>
              </a:effectLst>
              <a:ea typeface="ＭＳ Ｐゴシック" pitchFamily="34" charset="-128"/>
            </a:endParaRPr>
          </a:p>
          <a:p>
            <a:pPr eaLnBrk="1" hangingPunct="1">
              <a:spcBef>
                <a:spcPct val="0"/>
              </a:spcBef>
            </a:pPr>
            <a:endParaRPr lang="en-US" smtClean="0">
              <a:ea typeface="ＭＳ Ｐゴシック" pitchFamily="34" charset="-128"/>
            </a:endParaRPr>
          </a:p>
        </p:txBody>
      </p:sp>
      <p:sp>
        <p:nvSpPr>
          <p:cNvPr id="481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9314D81E-5608-418D-B52F-9924427C0C33}" type="slidenum">
              <a:rPr lang="en-US" sz="1200">
                <a:solidFill>
                  <a:prstClr val="black"/>
                </a:solidFill>
              </a:rPr>
              <a:pPr eaLnBrk="1" hangingPunct="1"/>
              <a:t>45</a:t>
            </a:fld>
            <a:endParaRPr lang="en-US" sz="1200">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8"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b="1" smtClean="0">
                <a:ea typeface="ＭＳ Ｐゴシック" pitchFamily="34" charset="-128"/>
              </a:rPr>
              <a:t>7. </a:t>
            </a:r>
            <a:r>
              <a:rPr lang="en-US" b="1" u="sng" smtClean="0">
                <a:ea typeface="ＭＳ Ｐゴシック" pitchFamily="34" charset="-128"/>
              </a:rPr>
              <a:t>A mission to the neighborhood</a:t>
            </a:r>
            <a:r>
              <a:rPr lang="en-US" smtClean="0">
                <a:ea typeface="ＭＳ Ｐゴシック" pitchFamily="34" charset="-128"/>
              </a:rPr>
              <a:t> Jesus said, </a:t>
            </a:r>
            <a:r>
              <a:rPr lang="ja-JP" altLang="en-US" smtClean="0">
                <a:ea typeface="ＭＳ Ｐゴシック" pitchFamily="34" charset="-128"/>
              </a:rPr>
              <a:t>“</a:t>
            </a:r>
            <a:r>
              <a:rPr lang="en-US" altLang="ja-JP" smtClean="0">
                <a:ea typeface="ＭＳ Ｐゴシック" pitchFamily="34" charset="-128"/>
              </a:rPr>
              <a:t>Go into all the world and preach the Gospel to every nation.</a:t>
            </a:r>
            <a:r>
              <a:rPr lang="ja-JP" altLang="en-US" smtClean="0">
                <a:ea typeface="ＭＳ Ｐゴシック" pitchFamily="34" charset="-128"/>
              </a:rPr>
              <a:t>”</a:t>
            </a:r>
            <a:endParaRPr lang="en-US" altLang="ja-JP" smtClean="0">
              <a:ea typeface="ＭＳ Ｐゴシック" pitchFamily="34" charset="-128"/>
            </a:endParaRPr>
          </a:p>
          <a:p>
            <a:pPr eaLnBrk="1" hangingPunct="1">
              <a:spcBef>
                <a:spcPct val="0"/>
              </a:spcBef>
            </a:pPr>
            <a:endParaRPr lang="en-US" smtClean="0">
              <a:ea typeface="ＭＳ Ｐゴシック" pitchFamily="34" charset="-128"/>
            </a:endParaRPr>
          </a:p>
          <a:p>
            <a:pPr eaLnBrk="1" hangingPunct="1">
              <a:buFontTx/>
              <a:buChar char="•"/>
            </a:pPr>
            <a:r>
              <a:rPr lang="en-US" altLang="ja-JP" smtClean="0">
                <a:effectLst>
                  <a:outerShdw blurRad="38100" dist="38100" dir="2700000" algn="tl">
                    <a:srgbClr val="C0C0C0"/>
                  </a:outerShdw>
                </a:effectLst>
                <a:ea typeface="ＭＳ Ｐゴシック" pitchFamily="34" charset="-128"/>
              </a:rPr>
              <a:t>Raking leaves for your neighbors.</a:t>
            </a:r>
          </a:p>
          <a:p>
            <a:pPr eaLnBrk="1" hangingPunct="1">
              <a:buFontTx/>
              <a:buChar char="•"/>
            </a:pPr>
            <a:r>
              <a:rPr lang="en-US" altLang="ja-JP" smtClean="0">
                <a:effectLst>
                  <a:outerShdw blurRad="38100" dist="38100" dir="2700000" algn="tl">
                    <a:srgbClr val="C0C0C0"/>
                  </a:outerShdw>
                </a:effectLst>
                <a:ea typeface="ＭＳ Ｐゴシック" pitchFamily="34" charset="-128"/>
              </a:rPr>
              <a:t>Picking up trash at the park.</a:t>
            </a:r>
          </a:p>
          <a:p>
            <a:pPr eaLnBrk="1" hangingPunct="1">
              <a:buFontTx/>
              <a:buChar char="•"/>
            </a:pPr>
            <a:r>
              <a:rPr lang="en-US" altLang="ja-JP" smtClean="0">
                <a:effectLst>
                  <a:outerShdw blurRad="38100" dist="38100" dir="2700000" algn="tl">
                    <a:srgbClr val="C0C0C0"/>
                  </a:outerShdw>
                </a:effectLst>
                <a:ea typeface="ＭＳ Ｐゴシック" pitchFamily="34" charset="-128"/>
              </a:rPr>
              <a:t>Helping with a Vacation Bible School.</a:t>
            </a:r>
          </a:p>
          <a:p>
            <a:pPr eaLnBrk="1" hangingPunct="1">
              <a:buFontTx/>
              <a:buChar char="•"/>
            </a:pPr>
            <a:r>
              <a:rPr lang="en-US" altLang="ja-JP" smtClean="0">
                <a:effectLst>
                  <a:outerShdw blurRad="38100" dist="38100" dir="2700000" algn="tl">
                    <a:srgbClr val="C0C0C0"/>
                  </a:outerShdw>
                </a:effectLst>
                <a:ea typeface="ＭＳ Ｐゴシック" pitchFamily="34" charset="-128"/>
              </a:rPr>
              <a:t>Older kids can help babysit neighbor’s children.  </a:t>
            </a:r>
          </a:p>
          <a:p>
            <a:pPr eaLnBrk="1" hangingPunct="1">
              <a:buFontTx/>
              <a:buChar char="•"/>
            </a:pPr>
            <a:r>
              <a:rPr lang="en-US" altLang="ja-JP" smtClean="0">
                <a:effectLst>
                  <a:outerShdw blurRad="38100" dist="38100" dir="2700000" algn="tl">
                    <a:srgbClr val="C0C0C0"/>
                  </a:outerShdw>
                </a:effectLst>
                <a:ea typeface="ＭＳ Ｐゴシック" pitchFamily="34" charset="-128"/>
              </a:rPr>
              <a:t>Show your faith in what you do for others.</a:t>
            </a:r>
          </a:p>
          <a:p>
            <a:pPr eaLnBrk="1" hangingPunct="1">
              <a:spcBef>
                <a:spcPct val="0"/>
              </a:spcBef>
            </a:pPr>
            <a:endParaRPr lang="en-US" smtClean="0">
              <a:ea typeface="ＭＳ Ｐゴシック" pitchFamily="34" charset="-128"/>
            </a:endParaRPr>
          </a:p>
        </p:txBody>
      </p:sp>
      <p:sp>
        <p:nvSpPr>
          <p:cNvPr id="5017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1AE00193-1BF5-4B01-AFAF-D548D23F35ED}" type="slidenum">
              <a:rPr lang="en-US" sz="1200">
                <a:solidFill>
                  <a:prstClr val="black"/>
                </a:solidFill>
              </a:rPr>
              <a:pPr eaLnBrk="1" hangingPunct="1"/>
              <a:t>46</a:t>
            </a:fld>
            <a:endParaRPr lang="en-US" sz="1200">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pPr eaLnBrk="1" hangingPunct="1">
              <a:spcBef>
                <a:spcPct val="0"/>
              </a:spcBef>
              <a:defRPr/>
            </a:pPr>
            <a:r>
              <a:rPr lang="en-US" b="1" dirty="0">
                <a:effectLst>
                  <a:outerShdw blurRad="38100" dist="38100" dir="2700000" algn="tl">
                    <a:srgbClr val="DDDDDD"/>
                  </a:outerShdw>
                </a:effectLst>
                <a:cs typeface="+mn-cs"/>
              </a:rPr>
              <a:t>8. </a:t>
            </a:r>
            <a:r>
              <a:rPr lang="en-US" b="1" u="sng" dirty="0">
                <a:effectLst>
                  <a:outerShdw blurRad="38100" dist="38100" dir="2700000" algn="tl">
                    <a:srgbClr val="DDDDDD"/>
                  </a:outerShdw>
                </a:effectLst>
                <a:cs typeface="+mn-cs"/>
              </a:rPr>
              <a:t>A mission to families</a:t>
            </a:r>
            <a:r>
              <a:rPr lang="en-US" b="1" dirty="0">
                <a:effectLst>
                  <a:outerShdw blurRad="38100" dist="38100" dir="2700000" algn="tl">
                    <a:srgbClr val="DDDDDD"/>
                  </a:outerShdw>
                </a:effectLst>
                <a:cs typeface="+mn-cs"/>
              </a:rPr>
              <a:t>  </a:t>
            </a:r>
            <a:endParaRPr lang="en-US" b="1" dirty="0" smtClean="0">
              <a:effectLst>
                <a:outerShdw blurRad="38100" dist="38100" dir="2700000" algn="tl">
                  <a:srgbClr val="DDDDDD"/>
                </a:outerShdw>
              </a:effectLst>
              <a:cs typeface="+mn-cs"/>
            </a:endParaRPr>
          </a:p>
          <a:p>
            <a:pPr eaLnBrk="1" hangingPunct="1">
              <a:spcBef>
                <a:spcPct val="0"/>
              </a:spcBef>
              <a:defRPr/>
            </a:pPr>
            <a:endParaRPr lang="en-US" b="1" dirty="0" smtClean="0">
              <a:effectLst>
                <a:outerShdw blurRad="38100" dist="38100" dir="2700000" algn="tl">
                  <a:srgbClr val="DDDDDD"/>
                </a:outerShdw>
              </a:effectLst>
              <a:cs typeface="+mn-cs"/>
            </a:endParaRPr>
          </a:p>
          <a:p>
            <a:pPr marL="171450" indent="-171450" eaLnBrk="1" hangingPunct="1">
              <a:spcBef>
                <a:spcPct val="0"/>
              </a:spcBef>
              <a:buFont typeface="Arial" pitchFamily="34" charset="0"/>
              <a:buChar char="•"/>
              <a:defRPr/>
            </a:pPr>
            <a:r>
              <a:rPr lang="en-US" dirty="0" smtClean="0">
                <a:effectLst>
                  <a:outerShdw blurRad="38100" dist="38100" dir="2700000" algn="tl">
                    <a:srgbClr val="DDDDDD"/>
                  </a:outerShdw>
                </a:effectLst>
                <a:cs typeface="+mn-cs"/>
              </a:rPr>
              <a:t>Set </a:t>
            </a:r>
            <a:r>
              <a:rPr lang="en-US" dirty="0">
                <a:effectLst>
                  <a:outerShdw blurRad="38100" dist="38100" dir="2700000" algn="tl">
                    <a:srgbClr val="DDDDDD"/>
                  </a:outerShdw>
                </a:effectLst>
                <a:cs typeface="+mn-cs"/>
              </a:rPr>
              <a:t>up a video/DVD lending library for neighborhood families. </a:t>
            </a:r>
            <a:r>
              <a:rPr lang="en-US" dirty="0">
                <a:cs typeface="+mn-cs"/>
              </a:rPr>
              <a:t> </a:t>
            </a:r>
            <a:endParaRPr lang="en-US" dirty="0" smtClean="0">
              <a:cs typeface="+mn-cs"/>
            </a:endParaRPr>
          </a:p>
          <a:p>
            <a:pPr marL="171450" indent="-171450" eaLnBrk="1" hangingPunct="1">
              <a:spcBef>
                <a:spcPct val="0"/>
              </a:spcBef>
              <a:buFont typeface="Arial" pitchFamily="34" charset="0"/>
              <a:buChar char="•"/>
              <a:defRPr/>
            </a:pPr>
            <a:r>
              <a:rPr lang="en-US" dirty="0" smtClean="0">
                <a:cs typeface="+mn-cs"/>
              </a:rPr>
              <a:t>Encourage </a:t>
            </a:r>
            <a:r>
              <a:rPr lang="en-US" dirty="0">
                <a:cs typeface="+mn-cs"/>
              </a:rPr>
              <a:t>children to donate their unused movies that portray positive Christian values. Or, ask them to donate new ones too.  </a:t>
            </a:r>
            <a:endParaRPr lang="en-US" dirty="0" smtClean="0">
              <a:cs typeface="+mn-cs"/>
            </a:endParaRPr>
          </a:p>
          <a:p>
            <a:pPr marL="171450" indent="-171450" eaLnBrk="1" hangingPunct="1">
              <a:spcBef>
                <a:spcPct val="0"/>
              </a:spcBef>
              <a:buFont typeface="Arial" pitchFamily="34" charset="0"/>
              <a:buChar char="•"/>
              <a:defRPr/>
            </a:pPr>
            <a:r>
              <a:rPr lang="en-US" dirty="0" smtClean="0">
                <a:cs typeface="+mn-cs"/>
              </a:rPr>
              <a:t>Make </a:t>
            </a:r>
            <a:r>
              <a:rPr lang="en-US" dirty="0">
                <a:cs typeface="+mn-cs"/>
              </a:rPr>
              <a:t>them available for loan to church or neighborhood families with children.</a:t>
            </a:r>
          </a:p>
          <a:p>
            <a:pPr eaLnBrk="1" hangingPunct="1">
              <a:spcBef>
                <a:spcPct val="0"/>
              </a:spcBef>
              <a:defRPr/>
            </a:pPr>
            <a:endParaRPr lang="en-US" dirty="0">
              <a:cs typeface="+mn-cs"/>
            </a:endParaRPr>
          </a:p>
          <a:p>
            <a:pPr eaLnBrk="1" hangingPunct="1">
              <a:spcBef>
                <a:spcPct val="0"/>
              </a:spcBef>
              <a:defRPr/>
            </a:pPr>
            <a:endParaRPr lang="en-US" dirty="0">
              <a:cs typeface="+mn-cs"/>
            </a:endParaRPr>
          </a:p>
        </p:txBody>
      </p:sp>
      <p:sp>
        <p:nvSpPr>
          <p:cNvPr id="522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34DF55A1-72A2-4808-8D39-1F137209A3EA}" type="slidenum">
              <a:rPr lang="en-US" sz="1200">
                <a:solidFill>
                  <a:prstClr val="black"/>
                </a:solidFill>
              </a:rPr>
              <a:pPr eaLnBrk="1" hangingPunct="1"/>
              <a:t>47</a:t>
            </a:fld>
            <a:endParaRPr lang="en-US" sz="1200">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b="1" smtClean="0">
                <a:ea typeface="ＭＳ Ｐゴシック" pitchFamily="34" charset="-128"/>
              </a:rPr>
              <a:t>Command from Jesus</a:t>
            </a:r>
          </a:p>
          <a:p>
            <a:pPr eaLnBrk="1" hangingPunct="1">
              <a:spcBef>
                <a:spcPct val="0"/>
              </a:spcBef>
            </a:pPr>
            <a:endParaRPr lang="en-US" b="1" smtClean="0">
              <a:ea typeface="ＭＳ Ｐゴシック" pitchFamily="34" charset="-128"/>
            </a:endParaRPr>
          </a:p>
          <a:p>
            <a:pPr eaLnBrk="1" hangingPunct="1">
              <a:spcBef>
                <a:spcPct val="0"/>
              </a:spcBef>
            </a:pPr>
            <a:r>
              <a:rPr lang="en-US" smtClean="0">
                <a:ea typeface="ＭＳ Ｐゴシック" pitchFamily="34" charset="-128"/>
              </a:rPr>
              <a:t>One of the messages that Jesus gives us in the New Testament is to love our neighbor as ourselves (Mark 12:31). Another familiar passage is, </a:t>
            </a:r>
            <a:r>
              <a:rPr lang="ja-JP" altLang="en-US" smtClean="0">
                <a:ea typeface="ＭＳ Ｐゴシック" pitchFamily="34" charset="-128"/>
              </a:rPr>
              <a:t>“</a:t>
            </a:r>
            <a:r>
              <a:rPr lang="en-US" altLang="ja-JP" smtClean="0">
                <a:ea typeface="ＭＳ Ｐゴシック" pitchFamily="34" charset="-128"/>
              </a:rPr>
              <a:t>Do unto others as you would have them do unto you.</a:t>
            </a:r>
            <a:r>
              <a:rPr lang="ja-JP" altLang="en-US" smtClean="0">
                <a:ea typeface="ＭＳ Ｐゴシック" pitchFamily="34" charset="-128"/>
              </a:rPr>
              <a:t>”</a:t>
            </a:r>
            <a:r>
              <a:rPr lang="en-US" altLang="ja-JP" smtClean="0">
                <a:ea typeface="ＭＳ Ｐゴシック" pitchFamily="34" charset="-128"/>
              </a:rPr>
              <a:t> (Luke 6:31). Many people accept these statements as guidelines for everyday living, but they are much more than that. Loving your neighbors and treating them as you would treat yourself are not just nice suggestions - they are </a:t>
            </a:r>
            <a:r>
              <a:rPr lang="en-US" altLang="ja-JP" b="1" smtClean="0">
                <a:ea typeface="ＭＳ Ｐゴシック" pitchFamily="34" charset="-128"/>
              </a:rPr>
              <a:t>direct commands </a:t>
            </a:r>
            <a:r>
              <a:rPr lang="en-US" altLang="ja-JP" smtClean="0">
                <a:ea typeface="ＭＳ Ｐゴシック" pitchFamily="34" charset="-128"/>
              </a:rPr>
              <a:t>from our Lord Jesus Christ. Jesus was the ultimate example of loving and serving others. He comforted the sad. He befriended the friendless. He dined with sinners. He cared for the sick. He washed his disciples' feet. And he welcomed children into his arms. If we love Jesus then we must follow his examples. </a:t>
            </a:r>
          </a:p>
          <a:p>
            <a:pPr eaLnBrk="1" hangingPunct="1">
              <a:spcBef>
                <a:spcPct val="0"/>
              </a:spcBef>
            </a:pPr>
            <a:endParaRPr lang="en-US" b="1" smtClean="0">
              <a:ea typeface="ＭＳ Ｐゴシック" pitchFamily="34" charset="-128"/>
            </a:endParaRPr>
          </a:p>
          <a:p>
            <a:pPr eaLnBrk="1" hangingPunct="1">
              <a:spcBef>
                <a:spcPct val="0"/>
              </a:spcBef>
            </a:pPr>
            <a:r>
              <a:rPr lang="en-US" smtClean="0">
                <a:ea typeface="ＭＳ Ｐゴシック" pitchFamily="34" charset="-128"/>
              </a:rPr>
              <a:t>The philosophy behind Children</a:t>
            </a:r>
            <a:r>
              <a:rPr lang="ja-JP" altLang="en-US" smtClean="0">
                <a:ea typeface="ＭＳ Ｐゴシック" pitchFamily="34" charset="-128"/>
              </a:rPr>
              <a:t>’</a:t>
            </a:r>
            <a:r>
              <a:rPr lang="en-US" altLang="ja-JP" smtClean="0">
                <a:ea typeface="ＭＳ Ｐゴシック" pitchFamily="34" charset="-128"/>
              </a:rPr>
              <a:t>s Ministry is that children have the ability and the heart to serve God at a young age, and we should aim to provide them with opportunities to do that.</a:t>
            </a:r>
          </a:p>
          <a:p>
            <a:pPr eaLnBrk="1" hangingPunct="1">
              <a:spcBef>
                <a:spcPct val="0"/>
              </a:spcBef>
            </a:pPr>
            <a:endParaRPr lang="en-US" smtClean="0">
              <a:ea typeface="ＭＳ Ｐゴシック" pitchFamily="34" charset="-128"/>
            </a:endParaRPr>
          </a:p>
          <a:p>
            <a:pPr eaLnBrk="1" hangingPunct="1">
              <a:spcBef>
                <a:spcPct val="0"/>
              </a:spcBef>
            </a:pPr>
            <a:endParaRPr lang="en-US" smtClean="0">
              <a:ea typeface="ＭＳ Ｐゴシック" pitchFamily="34" charset="-128"/>
            </a:endParaRPr>
          </a:p>
        </p:txBody>
      </p:sp>
      <p:sp>
        <p:nvSpPr>
          <p:cNvPr id="174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39F0AD08-88B1-48AF-AEFF-BDA9E7E9CDF6}" type="slidenum">
              <a:rPr lang="en-US" sz="1200">
                <a:solidFill>
                  <a:prstClr val="black"/>
                </a:solidFill>
              </a:rPr>
              <a:pPr eaLnBrk="1" hangingPunct="1"/>
              <a:t>4</a:t>
            </a:fld>
            <a:endParaRPr lang="en-US" sz="1200">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b="1" smtClean="0">
                <a:ea typeface="ＭＳ Ｐゴシック" pitchFamily="34" charset="-128"/>
              </a:rPr>
              <a:t>Command from Jesus</a:t>
            </a:r>
          </a:p>
          <a:p>
            <a:pPr eaLnBrk="1" hangingPunct="1">
              <a:spcBef>
                <a:spcPct val="0"/>
              </a:spcBef>
            </a:pPr>
            <a:endParaRPr lang="en-US" b="1" smtClean="0">
              <a:ea typeface="ＭＳ Ｐゴシック" pitchFamily="34" charset="-128"/>
            </a:endParaRPr>
          </a:p>
          <a:p>
            <a:pPr eaLnBrk="1" hangingPunct="1">
              <a:spcBef>
                <a:spcPct val="0"/>
              </a:spcBef>
            </a:pPr>
            <a:r>
              <a:rPr lang="en-US" smtClean="0">
                <a:ea typeface="ＭＳ Ｐゴシック" pitchFamily="34" charset="-128"/>
              </a:rPr>
              <a:t>One of the messages that Jesus gives us in the New Testament is to love our neighbor as ourselves (Mark 12:31). Another familiar passage is, </a:t>
            </a:r>
            <a:r>
              <a:rPr lang="ja-JP" altLang="en-US" smtClean="0">
                <a:ea typeface="ＭＳ Ｐゴシック" pitchFamily="34" charset="-128"/>
              </a:rPr>
              <a:t>“</a:t>
            </a:r>
            <a:r>
              <a:rPr lang="en-US" altLang="ja-JP" smtClean="0">
                <a:ea typeface="ＭＳ Ｐゴシック" pitchFamily="34" charset="-128"/>
              </a:rPr>
              <a:t>Do unto others as you would have them do unto you.</a:t>
            </a:r>
            <a:r>
              <a:rPr lang="ja-JP" altLang="en-US" smtClean="0">
                <a:ea typeface="ＭＳ Ｐゴシック" pitchFamily="34" charset="-128"/>
              </a:rPr>
              <a:t>”</a:t>
            </a:r>
            <a:r>
              <a:rPr lang="en-US" altLang="ja-JP" smtClean="0">
                <a:ea typeface="ＭＳ Ｐゴシック" pitchFamily="34" charset="-128"/>
              </a:rPr>
              <a:t> (Luke 6:31). Many people accept these statements as guidelines for everyday living, but they are much more than that. Loving your neighbors and treating them as you would treat yourself are not just nice suggestions - they are </a:t>
            </a:r>
            <a:r>
              <a:rPr lang="en-US" altLang="ja-JP" b="1" smtClean="0">
                <a:ea typeface="ＭＳ Ｐゴシック" pitchFamily="34" charset="-128"/>
              </a:rPr>
              <a:t>direct commands </a:t>
            </a:r>
            <a:r>
              <a:rPr lang="en-US" altLang="ja-JP" smtClean="0">
                <a:ea typeface="ＭＳ Ｐゴシック" pitchFamily="34" charset="-128"/>
              </a:rPr>
              <a:t>from our Lord Jesus Christ. Jesus was the ultimate example of loving and serving others. He comforted the sad. He befriended the friendless. He dined with sinners. He cared for the sick. He washed his disciples' feet. And he welcomed children into his arms. If we love Jesus then we must follow his examples. </a:t>
            </a:r>
          </a:p>
          <a:p>
            <a:pPr eaLnBrk="1" hangingPunct="1">
              <a:spcBef>
                <a:spcPct val="0"/>
              </a:spcBef>
            </a:pPr>
            <a:endParaRPr lang="en-US" b="1" smtClean="0">
              <a:ea typeface="ＭＳ Ｐゴシック" pitchFamily="34" charset="-128"/>
            </a:endParaRPr>
          </a:p>
          <a:p>
            <a:pPr eaLnBrk="1" hangingPunct="1">
              <a:spcBef>
                <a:spcPct val="0"/>
              </a:spcBef>
            </a:pPr>
            <a:r>
              <a:rPr lang="en-US" smtClean="0">
                <a:ea typeface="ＭＳ Ｐゴシック" pitchFamily="34" charset="-128"/>
              </a:rPr>
              <a:t>The philosophy behind Children</a:t>
            </a:r>
            <a:r>
              <a:rPr lang="ja-JP" altLang="en-US" smtClean="0">
                <a:ea typeface="ＭＳ Ｐゴシック" pitchFamily="34" charset="-128"/>
              </a:rPr>
              <a:t>’</a:t>
            </a:r>
            <a:r>
              <a:rPr lang="en-US" altLang="ja-JP" smtClean="0">
                <a:ea typeface="ＭＳ Ｐゴシック" pitchFamily="34" charset="-128"/>
              </a:rPr>
              <a:t>s Ministry is that children have the ability and the heart to serve God at a young age, and we should aim to provide them with opportunities to do that.</a:t>
            </a:r>
          </a:p>
          <a:p>
            <a:pPr eaLnBrk="1" hangingPunct="1">
              <a:spcBef>
                <a:spcPct val="0"/>
              </a:spcBef>
            </a:pPr>
            <a:endParaRPr lang="en-US" smtClean="0">
              <a:ea typeface="ＭＳ Ｐゴシック" pitchFamily="34" charset="-128"/>
            </a:endParaRPr>
          </a:p>
          <a:p>
            <a:pPr eaLnBrk="1" hangingPunct="1">
              <a:spcBef>
                <a:spcPct val="0"/>
              </a:spcBef>
            </a:pPr>
            <a:endParaRPr lang="en-US" smtClean="0">
              <a:ea typeface="ＭＳ Ｐゴシック" pitchFamily="34" charset="-128"/>
            </a:endParaRPr>
          </a:p>
        </p:txBody>
      </p:sp>
      <p:sp>
        <p:nvSpPr>
          <p:cNvPr id="174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39F0AD08-88B1-48AF-AEFF-BDA9E7E9CDF6}" type="slidenum">
              <a:rPr lang="en-US" sz="1200">
                <a:solidFill>
                  <a:prstClr val="black"/>
                </a:solidFill>
              </a:rPr>
              <a:pPr eaLnBrk="1" hangingPunct="1"/>
              <a:t>5</a:t>
            </a:fld>
            <a:endParaRPr lang="en-US" sz="1200">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pPr eaLnBrk="1" hangingPunct="1">
              <a:spcBef>
                <a:spcPct val="0"/>
              </a:spcBef>
            </a:pPr>
            <a:r>
              <a:rPr lang="en-US" b="1" smtClean="0">
                <a:ea typeface="ＭＳ Ｐゴシック" pitchFamily="34" charset="-128"/>
              </a:rPr>
              <a:t>Why Get Kids Involved in Service?</a:t>
            </a:r>
          </a:p>
          <a:p>
            <a:pPr eaLnBrk="1" hangingPunct="1">
              <a:spcBef>
                <a:spcPct val="0"/>
              </a:spcBef>
            </a:pPr>
            <a:endParaRPr lang="en-US" b="1" smtClean="0">
              <a:ea typeface="ＭＳ Ｐゴシック" pitchFamily="34" charset="-128"/>
            </a:endParaRPr>
          </a:p>
          <a:p>
            <a:pPr eaLnBrk="1" hangingPunct="1">
              <a:spcBef>
                <a:spcPct val="0"/>
              </a:spcBef>
            </a:pPr>
            <a:r>
              <a:rPr lang="en-US" b="1" smtClean="0">
                <a:ea typeface="ＭＳ Ｐゴシック" pitchFamily="34" charset="-128"/>
              </a:rPr>
              <a:t>	</a:t>
            </a:r>
            <a:r>
              <a:rPr lang="ja-JP" altLang="en-US" smtClean="0">
                <a:effectLst>
                  <a:outerShdw blurRad="38100" dist="38100" dir="2700000" algn="tl">
                    <a:srgbClr val="C0C0C0"/>
                  </a:outerShdw>
                </a:effectLst>
                <a:latin typeface="Lucida Calligraphy" pitchFamily="66" charset="0"/>
                <a:ea typeface="ＭＳ Ｐゴシック" pitchFamily="34" charset="-128"/>
              </a:rPr>
              <a:t>“</a:t>
            </a:r>
            <a:r>
              <a:rPr lang="en-US" altLang="ja-JP" smtClean="0">
                <a:effectLst>
                  <a:outerShdw blurRad="38100" dist="38100" dir="2700000" algn="tl">
                    <a:srgbClr val="C0C0C0"/>
                  </a:outerShdw>
                </a:effectLst>
                <a:latin typeface="Lucida Calligraphy" pitchFamily="66" charset="0"/>
                <a:ea typeface="ＭＳ Ｐゴシック" pitchFamily="34" charset="-128"/>
              </a:rPr>
              <a:t>Getting young people involved in mission and service is not an option for </a:t>
            </a:r>
          </a:p>
          <a:p>
            <a:pPr eaLnBrk="1" hangingPunct="1">
              <a:spcBef>
                <a:spcPct val="0"/>
              </a:spcBef>
            </a:pPr>
            <a:r>
              <a:rPr lang="en-US" smtClean="0">
                <a:effectLst>
                  <a:outerShdw blurRad="38100" dist="38100" dir="2700000" algn="tl">
                    <a:srgbClr val="C0C0C0"/>
                  </a:outerShdw>
                </a:effectLst>
                <a:latin typeface="Lucida Calligraphy" pitchFamily="66" charset="0"/>
                <a:ea typeface="ＭＳ Ｐゴシック" pitchFamily="34" charset="-128"/>
              </a:rPr>
              <a:t>	Christian growth and maturity – it is a necessity.</a:t>
            </a:r>
            <a:r>
              <a:rPr lang="ja-JP" altLang="en-US" smtClean="0">
                <a:effectLst>
                  <a:outerShdw blurRad="38100" dist="38100" dir="2700000" algn="tl">
                    <a:srgbClr val="C0C0C0"/>
                  </a:outerShdw>
                </a:effectLst>
                <a:latin typeface="Lucida Calligraphy" pitchFamily="66" charset="0"/>
                <a:ea typeface="ＭＳ Ｐゴシック" pitchFamily="34" charset="-128"/>
              </a:rPr>
              <a:t>”</a:t>
            </a:r>
            <a:endParaRPr lang="en-US" altLang="ja-JP" smtClean="0">
              <a:effectLst>
                <a:outerShdw blurRad="38100" dist="38100" dir="2700000" algn="tl">
                  <a:srgbClr val="C0C0C0"/>
                </a:outerShdw>
              </a:effectLst>
              <a:latin typeface="Lucida Calligraphy" pitchFamily="66" charset="0"/>
              <a:ea typeface="ＭＳ Ｐゴシック" pitchFamily="34" charset="-128"/>
            </a:endParaRPr>
          </a:p>
          <a:p>
            <a:pPr eaLnBrk="1" hangingPunct="1">
              <a:spcBef>
                <a:spcPct val="0"/>
              </a:spcBef>
            </a:pPr>
            <a:endParaRPr lang="en-US" b="1" smtClean="0">
              <a:effectLst>
                <a:outerShdw blurRad="38100" dist="38100" dir="2700000" algn="tl">
                  <a:srgbClr val="C0C0C0"/>
                </a:outerShdw>
              </a:effectLst>
              <a:latin typeface="Lucida Calligraphy" pitchFamily="66" charset="0"/>
              <a:ea typeface="ＭＳ Ｐゴシック" pitchFamily="34" charset="-128"/>
            </a:endParaRPr>
          </a:p>
          <a:p>
            <a:pPr eaLnBrk="1" hangingPunct="1">
              <a:spcBef>
                <a:spcPct val="0"/>
              </a:spcBef>
            </a:pPr>
            <a:r>
              <a:rPr lang="en-US" b="1" smtClean="0">
                <a:effectLst>
                  <a:outerShdw blurRad="38100" dist="38100" dir="2700000" algn="tl">
                    <a:srgbClr val="C0C0C0"/>
                  </a:outerShdw>
                </a:effectLst>
                <a:latin typeface="Lucida Calligraphy" pitchFamily="66" charset="0"/>
                <a:ea typeface="ＭＳ Ｐゴシック" pitchFamily="34" charset="-128"/>
              </a:rPr>
              <a:t>			</a:t>
            </a:r>
            <a:r>
              <a:rPr lang="en-US" b="1" i="1" smtClean="0">
                <a:effectLst>
                  <a:outerShdw blurRad="38100" dist="38100" dir="2700000" algn="tl">
                    <a:srgbClr val="C0C0C0"/>
                  </a:outerShdw>
                </a:effectLst>
                <a:ea typeface="ＭＳ Ｐゴシック" pitchFamily="34" charset="-128"/>
              </a:rPr>
              <a:t>Jim Burns, </a:t>
            </a:r>
            <a:r>
              <a:rPr lang="en-US" i="1" u="sng" smtClean="0">
                <a:solidFill>
                  <a:srgbClr val="FFFF00"/>
                </a:solidFill>
                <a:effectLst>
                  <a:outerShdw blurRad="38100" dist="38100" dir="2700000" algn="tl">
                    <a:srgbClr val="C0C0C0"/>
                  </a:outerShdw>
                </a:effectLst>
                <a:ea typeface="ＭＳ Ｐゴシック" pitchFamily="34" charset="-128"/>
                <a:hlinkClick r:id="rId3"/>
              </a:rPr>
              <a:t>The</a:t>
            </a:r>
            <a:r>
              <a:rPr lang="en-US" i="1" u="sng" smtClean="0">
                <a:effectLst>
                  <a:outerShdw blurRad="38100" dist="38100" dir="2700000" algn="tl">
                    <a:srgbClr val="C0C0C0"/>
                  </a:outerShdw>
                </a:effectLst>
                <a:ea typeface="ＭＳ Ｐゴシック" pitchFamily="34" charset="-128"/>
                <a:hlinkClick r:id=""/>
              </a:rPr>
              <a:t> Youthbuilder:            </a:t>
            </a:r>
          </a:p>
          <a:p>
            <a:pPr eaLnBrk="1" hangingPunct="1">
              <a:spcBef>
                <a:spcPct val="0"/>
              </a:spcBef>
            </a:pPr>
            <a:r>
              <a:rPr lang="en-US" i="1" u="sng" smtClean="0">
                <a:effectLst>
                  <a:outerShdw blurRad="38100" dist="38100" dir="2700000" algn="tl">
                    <a:srgbClr val="C0C0C0"/>
                  </a:outerShdw>
                </a:effectLst>
                <a:ea typeface="ＭＳ Ｐゴシック" pitchFamily="34" charset="-128"/>
                <a:hlinkClick r:id=""/>
              </a:rPr>
              <a:t>Today</a:t>
            </a:r>
            <a:r>
              <a:rPr lang="ja-JP" altLang="en-US" i="1" u="sng" smtClean="0">
                <a:effectLst>
                  <a:outerShdw blurRad="38100" dist="38100" dir="2700000" algn="tl">
                    <a:srgbClr val="C0C0C0"/>
                  </a:outerShdw>
                </a:effectLst>
                <a:ea typeface="ＭＳ Ｐゴシック" pitchFamily="34" charset="-128"/>
                <a:hlinkClick r:id="rId3"/>
              </a:rPr>
              <a:t>’</a:t>
            </a:r>
            <a:r>
              <a:rPr lang="en-US" altLang="ja-JP" i="1" u="sng" smtClean="0">
                <a:effectLst>
                  <a:outerShdw blurRad="38100" dist="38100" dir="2700000" algn="tl">
                    <a:srgbClr val="C0C0C0"/>
                  </a:outerShdw>
                </a:effectLst>
                <a:ea typeface="ＭＳ Ｐゴシック" pitchFamily="34" charset="-128"/>
                <a:hlinkClick r:id="rId3"/>
              </a:rPr>
              <a:t>s Resource for Relational Youth Ministry</a:t>
            </a:r>
            <a:endParaRPr lang="en-US" altLang="ja-JP" i="1" smtClean="0">
              <a:effectLst>
                <a:outerShdw blurRad="38100" dist="38100" dir="2700000" algn="tl">
                  <a:srgbClr val="C0C0C0"/>
                </a:outerShdw>
              </a:effectLst>
              <a:ea typeface="ＭＳ Ｐゴシック" pitchFamily="34" charset="-128"/>
            </a:endParaRPr>
          </a:p>
          <a:p>
            <a:pPr eaLnBrk="1" hangingPunct="1">
              <a:spcBef>
                <a:spcPct val="0"/>
              </a:spcBef>
            </a:pPr>
            <a:endParaRPr lang="en-US" b="1" smtClean="0">
              <a:effectLst>
                <a:outerShdw blurRad="38100" dist="38100" dir="2700000" algn="tl">
                  <a:srgbClr val="C0C0C0"/>
                </a:outerShdw>
              </a:effectLst>
              <a:latin typeface="Lucida Calligraphy" pitchFamily="66" charset="0"/>
              <a:ea typeface="ＭＳ Ｐゴシック" pitchFamily="34" charset="-128"/>
            </a:endParaRPr>
          </a:p>
          <a:p>
            <a:pPr eaLnBrk="1" hangingPunct="1">
              <a:spcBef>
                <a:spcPct val="0"/>
              </a:spcBef>
            </a:pPr>
            <a:endParaRPr lang="en-US" b="1" smtClean="0">
              <a:ea typeface="ＭＳ Ｐゴシック" pitchFamily="34" charset="-128"/>
            </a:endParaRPr>
          </a:p>
          <a:p>
            <a:pPr eaLnBrk="1" hangingPunct="1">
              <a:spcBef>
                <a:spcPct val="0"/>
              </a:spcBef>
            </a:pPr>
            <a:endParaRPr lang="en-US" b="1" smtClean="0">
              <a:ea typeface="ＭＳ Ｐゴシック" pitchFamily="34" charset="-128"/>
            </a:endParaRPr>
          </a:p>
        </p:txBody>
      </p:sp>
      <p:sp>
        <p:nvSpPr>
          <p:cNvPr id="215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397D6B17-1D3B-4C4E-9ADB-531FABA0A52B}" type="slidenum">
              <a:rPr lang="en-US" sz="1200">
                <a:solidFill>
                  <a:prstClr val="black"/>
                </a:solidFill>
              </a:rPr>
              <a:pPr eaLnBrk="1" hangingPunct="1"/>
              <a:t>6</a:t>
            </a:fld>
            <a:endParaRPr lang="en-US" sz="1200">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r>
              <a:rPr lang="en-US" b="1" smtClean="0">
                <a:effectLst>
                  <a:outerShdw blurRad="38100" dist="38100" dir="2700000" algn="tl">
                    <a:srgbClr val="C0C0C0"/>
                  </a:outerShdw>
                </a:effectLst>
                <a:ea typeface="ＭＳ Ｐゴシック" pitchFamily="34" charset="-128"/>
              </a:rPr>
              <a:t>One body with many parts!</a:t>
            </a:r>
          </a:p>
          <a:p>
            <a:endParaRPr lang="en-US" b="1" smtClean="0">
              <a:effectLst>
                <a:outerShdw blurRad="38100" dist="38100" dir="2700000" algn="tl">
                  <a:srgbClr val="C0C0C0"/>
                </a:outerShdw>
              </a:effectLst>
              <a:ea typeface="ＭＳ Ｐゴシック" pitchFamily="34" charset="-128"/>
            </a:endParaRPr>
          </a:p>
          <a:p>
            <a:pPr>
              <a:buFontTx/>
              <a:buChar char="•"/>
            </a:pPr>
            <a:r>
              <a:rPr lang="en-US" smtClean="0">
                <a:effectLst>
                  <a:outerShdw blurRad="38100" dist="38100" dir="2700000" algn="tl">
                    <a:srgbClr val="C0C0C0"/>
                  </a:outerShdw>
                </a:effectLst>
                <a:ea typeface="ＭＳ Ｐゴシック" pitchFamily="34" charset="-128"/>
              </a:rPr>
              <a:t> Membership in the body of Christ has no age requirement (Rom 12:4-5)</a:t>
            </a:r>
          </a:p>
          <a:p>
            <a:pPr>
              <a:buFontTx/>
              <a:buChar char="•"/>
            </a:pPr>
            <a:r>
              <a:rPr lang="en-US" smtClean="0">
                <a:effectLst>
                  <a:outerShdw blurRad="38100" dist="38100" dir="2700000" algn="tl">
                    <a:srgbClr val="C0C0C0"/>
                  </a:outerShdw>
                </a:effectLst>
                <a:ea typeface="ＭＳ Ｐゴシック" pitchFamily="34" charset="-128"/>
              </a:rPr>
              <a:t> Each member has important gifts to be used in ministry in the church and community (Rom 12:6).</a:t>
            </a:r>
          </a:p>
          <a:p>
            <a:pPr>
              <a:buFontTx/>
              <a:buChar char="•"/>
            </a:pPr>
            <a:r>
              <a:rPr lang="en-US" smtClean="0">
                <a:effectLst>
                  <a:outerShdw blurRad="38100" dist="38100" dir="2700000" algn="tl">
                    <a:srgbClr val="C0C0C0"/>
                  </a:outerShdw>
                </a:effectLst>
                <a:ea typeface="ＭＳ Ｐゴシック" pitchFamily="34" charset="-128"/>
              </a:rPr>
              <a:t> Each member, young or old, can contribute to the life and health of your church (Ephesians 4:11-12).</a:t>
            </a:r>
          </a:p>
          <a:p>
            <a:endParaRPr lang="en-US" b="1" smtClean="0">
              <a:ea typeface="ＭＳ Ｐゴシック" pitchFamily="34" charset="-128"/>
            </a:endParaRPr>
          </a:p>
          <a:p>
            <a:r>
              <a:rPr lang="ja-JP" altLang="en-US" smtClean="0">
                <a:ea typeface="ＭＳ Ｐゴシック" pitchFamily="34" charset="-128"/>
              </a:rPr>
              <a:t>“</a:t>
            </a:r>
            <a:r>
              <a:rPr lang="en-US" altLang="ja-JP" smtClean="0">
                <a:ea typeface="ＭＳ Ｐゴシック" pitchFamily="34" charset="-128"/>
              </a:rPr>
              <a:t>Each of us has one body with many parts.  And the parts do not all have the same purpose.  So also we are many persons.  But in Christ we are one body.  And each part of the body belongs to all the other parts.  We all have gifts.  They differ in keeping with the grace that God has given each of us.  Do you have the gift of prophecy?  Then use it in keeping with the faith you have.  Is it your gift to serve?  Then serve. Is it teaching?  Then teach.</a:t>
            </a:r>
            <a:r>
              <a:rPr lang="ja-JP" altLang="en-US" smtClean="0">
                <a:ea typeface="ＭＳ Ｐゴシック" pitchFamily="34" charset="-128"/>
              </a:rPr>
              <a:t>”</a:t>
            </a:r>
            <a:r>
              <a:rPr lang="en-US" altLang="ja-JP" smtClean="0">
                <a:ea typeface="ＭＳ Ｐゴシック" pitchFamily="34" charset="-128"/>
              </a:rPr>
              <a:t>  Romans 12:4-6.</a:t>
            </a:r>
            <a:endParaRPr lang="en-US" smtClean="0">
              <a:ea typeface="ＭＳ Ｐゴシック" pitchFamily="34" charset="-128"/>
            </a:endParaRPr>
          </a:p>
        </p:txBody>
      </p:sp>
      <p:sp>
        <p:nvSpPr>
          <p:cNvPr id="194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BF4A12EF-6641-4A63-BB19-696630AED99B}" type="slidenum">
              <a:rPr lang="en-US" sz="1200">
                <a:solidFill>
                  <a:prstClr val="black"/>
                </a:solidFill>
              </a:rPr>
              <a:pPr eaLnBrk="1" hangingPunct="1"/>
              <a:t>7</a:t>
            </a:fld>
            <a:endParaRPr lang="en-US" sz="1200">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r>
              <a:rPr lang="en-US" b="1" smtClean="0">
                <a:ea typeface="ＭＳ Ｐゴシック" pitchFamily="34" charset="-128"/>
              </a:rPr>
              <a:t>George Barna on Involvement in Ministry</a:t>
            </a:r>
          </a:p>
          <a:p>
            <a:endParaRPr lang="en-US" b="1" smtClean="0">
              <a:ea typeface="ＭＳ Ｐゴシック" pitchFamily="34" charset="-128"/>
            </a:endParaRPr>
          </a:p>
          <a:p>
            <a:pPr algn="ctr"/>
            <a:r>
              <a:rPr lang="ja-JP" altLang="en-US" smtClean="0">
                <a:solidFill>
                  <a:schemeClr val="bg2"/>
                </a:solidFill>
                <a:effectLst>
                  <a:outerShdw blurRad="38100" dist="38100" dir="2700000" algn="tl">
                    <a:srgbClr val="C0C0C0"/>
                  </a:outerShdw>
                </a:effectLst>
                <a:latin typeface="Arial Narrow" pitchFamily="34" charset="0"/>
                <a:ea typeface="ＭＳ Ｐゴシック" pitchFamily="34" charset="-128"/>
              </a:rPr>
              <a:t>“</a:t>
            </a:r>
            <a:r>
              <a:rPr lang="en-US" altLang="ja-JP" smtClean="0">
                <a:solidFill>
                  <a:schemeClr val="bg2"/>
                </a:solidFill>
                <a:effectLst>
                  <a:outerShdw blurRad="38100" dist="38100" dir="2700000" algn="tl">
                    <a:srgbClr val="C0C0C0"/>
                  </a:outerShdw>
                </a:effectLst>
                <a:latin typeface="Arial Narrow" pitchFamily="34" charset="0"/>
                <a:ea typeface="ＭＳ Ｐゴシック" pitchFamily="34" charset="-128"/>
              </a:rPr>
              <a:t>We believe it is imperative to instill the value that a Christian is blessed to pass that blessing on to others, and that can only be accomplished if the person is actively serving other people.  The act of serving other people is cultivated from the earliest years the children engage in the church</a:t>
            </a:r>
            <a:r>
              <a:rPr lang="ja-JP" altLang="en-US" smtClean="0">
                <a:solidFill>
                  <a:schemeClr val="bg2"/>
                </a:solidFill>
                <a:effectLst>
                  <a:outerShdw blurRad="38100" dist="38100" dir="2700000" algn="tl">
                    <a:srgbClr val="C0C0C0"/>
                  </a:outerShdw>
                </a:effectLst>
                <a:latin typeface="Arial Narrow" pitchFamily="34" charset="0"/>
                <a:ea typeface="ＭＳ Ｐゴシック" pitchFamily="34" charset="-128"/>
              </a:rPr>
              <a:t>’</a:t>
            </a:r>
            <a:r>
              <a:rPr lang="en-US" altLang="ja-JP" smtClean="0">
                <a:solidFill>
                  <a:schemeClr val="bg2"/>
                </a:solidFill>
                <a:effectLst>
                  <a:outerShdw blurRad="38100" dist="38100" dir="2700000" algn="tl">
                    <a:srgbClr val="C0C0C0"/>
                  </a:outerShdw>
                </a:effectLst>
                <a:latin typeface="Arial Narrow" pitchFamily="34" charset="0"/>
                <a:ea typeface="ＭＳ Ｐゴシック" pitchFamily="34" charset="-128"/>
              </a:rPr>
              <a:t>s program.  Whether those forms of service are simple—visiting people in nursing homes, making birthday cards to send to sick people, earnestly praying for specific individuals…the hope is to build a habit.</a:t>
            </a:r>
            <a:r>
              <a:rPr lang="ja-JP" altLang="en-US" smtClean="0">
                <a:solidFill>
                  <a:schemeClr val="bg2"/>
                </a:solidFill>
                <a:effectLst>
                  <a:outerShdw blurRad="38100" dist="38100" dir="2700000" algn="tl">
                    <a:srgbClr val="C0C0C0"/>
                  </a:outerShdw>
                </a:effectLst>
                <a:latin typeface="Arial Narrow" pitchFamily="34" charset="0"/>
                <a:ea typeface="ＭＳ Ｐゴシック" pitchFamily="34" charset="-128"/>
              </a:rPr>
              <a:t>”</a:t>
            </a:r>
            <a:r>
              <a:rPr lang="en-US" altLang="ja-JP" smtClean="0">
                <a:solidFill>
                  <a:schemeClr val="bg2"/>
                </a:solidFill>
                <a:effectLst>
                  <a:outerShdw blurRad="38100" dist="38100" dir="2700000" algn="tl">
                    <a:srgbClr val="C0C0C0"/>
                  </a:outerShdw>
                </a:effectLst>
                <a:latin typeface="Arial Narrow" pitchFamily="34" charset="0"/>
                <a:ea typeface="ＭＳ Ｐゴシック" pitchFamily="34" charset="-128"/>
              </a:rPr>
              <a:t>    </a:t>
            </a:r>
          </a:p>
          <a:p>
            <a:pPr algn="ctr"/>
            <a:r>
              <a:rPr lang="en-US" i="1" u="sng" smtClean="0">
                <a:solidFill>
                  <a:schemeClr val="bg2"/>
                </a:solidFill>
                <a:effectLst>
                  <a:outerShdw blurRad="38100" dist="38100" dir="2700000" algn="tl">
                    <a:srgbClr val="C0C0C0"/>
                  </a:outerShdw>
                </a:effectLst>
                <a:latin typeface="Arial Narrow" pitchFamily="34" charset="0"/>
                <a:ea typeface="ＭＳ Ｐゴシック" pitchFamily="34" charset="-128"/>
              </a:rPr>
              <a:t>Transforming Children into Spiritual Champions, p. 112.</a:t>
            </a:r>
          </a:p>
        </p:txBody>
      </p:sp>
      <p:sp>
        <p:nvSpPr>
          <p:cNvPr id="235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D15E07E5-EBA4-4753-878C-38F9713C5A82}" type="slidenum">
              <a:rPr lang="en-US" sz="1200">
                <a:solidFill>
                  <a:prstClr val="black"/>
                </a:solidFill>
              </a:rPr>
              <a:pPr eaLnBrk="1" hangingPunct="1"/>
              <a:t>8</a:t>
            </a:fld>
            <a:endParaRPr lang="en-US" sz="1200">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pPr eaLnBrk="1" hangingPunct="1">
              <a:spcBef>
                <a:spcPct val="0"/>
              </a:spcBef>
            </a:pPr>
            <a:r>
              <a:rPr lang="en-US" b="1" smtClean="0">
                <a:effectLst>
                  <a:outerShdw blurRad="38100" dist="38100" dir="2700000" algn="tl">
                    <a:srgbClr val="C0C0C0"/>
                  </a:outerShdw>
                </a:effectLst>
                <a:latin typeface="Arial Narrow" pitchFamily="34" charset="0"/>
                <a:ea typeface="ＭＳ Ｐゴシック" pitchFamily="34" charset="-128"/>
              </a:rPr>
              <a:t>Ellen White, </a:t>
            </a:r>
            <a:r>
              <a:rPr lang="en-US" b="1" i="1" smtClean="0">
                <a:effectLst>
                  <a:outerShdw blurRad="38100" dist="38100" dir="2700000" algn="tl">
                    <a:srgbClr val="C0C0C0"/>
                  </a:outerShdw>
                </a:effectLst>
                <a:latin typeface="Arial Narrow" pitchFamily="34" charset="0"/>
                <a:ea typeface="ＭＳ Ｐゴシック" pitchFamily="34" charset="-128"/>
              </a:rPr>
              <a:t>Ministry of Healing, p. 401</a:t>
            </a:r>
          </a:p>
          <a:p>
            <a:pPr eaLnBrk="1" hangingPunct="1">
              <a:spcBef>
                <a:spcPct val="0"/>
              </a:spcBef>
            </a:pPr>
            <a:endParaRPr lang="en-US" b="1" i="1" smtClean="0">
              <a:effectLst>
                <a:outerShdw blurRad="38100" dist="38100" dir="2700000" algn="tl">
                  <a:srgbClr val="C0C0C0"/>
                </a:outerShdw>
              </a:effectLst>
              <a:latin typeface="Arial Narrow" pitchFamily="34" charset="0"/>
              <a:ea typeface="ＭＳ Ｐゴシック" pitchFamily="34" charset="-128"/>
            </a:endParaRPr>
          </a:p>
          <a:p>
            <a:pPr eaLnBrk="1" hangingPunct="1">
              <a:spcBef>
                <a:spcPct val="0"/>
              </a:spcBef>
            </a:pPr>
            <a:r>
              <a:rPr lang="en-US" b="1" smtClean="0">
                <a:ea typeface="ＭＳ Ｐゴシック" pitchFamily="34" charset="-128"/>
              </a:rPr>
              <a:t>	</a:t>
            </a:r>
            <a:r>
              <a:rPr lang="ja-JP" altLang="en-US" smtClean="0">
                <a:ea typeface="ＭＳ Ｐゴシック" pitchFamily="34" charset="-128"/>
              </a:rPr>
              <a:t>“</a:t>
            </a:r>
            <a:r>
              <a:rPr lang="en-US" altLang="ja-JP" smtClean="0">
                <a:latin typeface="Arial Narrow" pitchFamily="34" charset="0"/>
                <a:ea typeface="ＭＳ Ｐゴシック" pitchFamily="34" charset="-128"/>
              </a:rPr>
              <a:t>Very early the lesson of helpfulness should be taught the child. . . </a:t>
            </a:r>
          </a:p>
          <a:p>
            <a:pPr eaLnBrk="1" hangingPunct="1">
              <a:spcBef>
                <a:spcPct val="0"/>
              </a:spcBef>
            </a:pPr>
            <a:r>
              <a:rPr lang="en-US" smtClean="0">
                <a:latin typeface="Arial Narrow" pitchFamily="34" charset="0"/>
                <a:ea typeface="ＭＳ Ｐゴシック" pitchFamily="34" charset="-128"/>
              </a:rPr>
              <a:t>	He should be encouraged in trying to help father and mother, </a:t>
            </a:r>
          </a:p>
          <a:p>
            <a:pPr eaLnBrk="1" hangingPunct="1">
              <a:spcBef>
                <a:spcPct val="0"/>
              </a:spcBef>
            </a:pPr>
            <a:r>
              <a:rPr lang="en-US" smtClean="0">
                <a:latin typeface="Arial Narrow" pitchFamily="34" charset="0"/>
                <a:ea typeface="ＭＳ Ｐゴシック" pitchFamily="34" charset="-128"/>
              </a:rPr>
              <a:t>	encouraged to deny and to control himself, to put other's  happiness </a:t>
            </a:r>
          </a:p>
          <a:p>
            <a:pPr eaLnBrk="1" hangingPunct="1">
              <a:spcBef>
                <a:spcPct val="0"/>
              </a:spcBef>
            </a:pPr>
            <a:r>
              <a:rPr lang="en-US" smtClean="0">
                <a:latin typeface="Arial Narrow" pitchFamily="34" charset="0"/>
                <a:ea typeface="ＭＳ Ｐゴシック" pitchFamily="34" charset="-128"/>
              </a:rPr>
              <a:t>	and convenience before his own, to watch for opportunities to cheer </a:t>
            </a:r>
          </a:p>
          <a:p>
            <a:pPr eaLnBrk="1" hangingPunct="1">
              <a:spcBef>
                <a:spcPct val="0"/>
              </a:spcBef>
            </a:pPr>
            <a:r>
              <a:rPr lang="en-US" smtClean="0">
                <a:latin typeface="Arial Narrow" pitchFamily="34" charset="0"/>
                <a:ea typeface="ＭＳ Ｐゴシック" pitchFamily="34" charset="-128"/>
              </a:rPr>
              <a:t>	and assist brothers and sisters and playmates, and to show kindness </a:t>
            </a:r>
          </a:p>
          <a:p>
            <a:pPr eaLnBrk="1" hangingPunct="1">
              <a:spcBef>
                <a:spcPct val="0"/>
              </a:spcBef>
            </a:pPr>
            <a:r>
              <a:rPr lang="en-US" smtClean="0">
                <a:latin typeface="Arial Narrow" pitchFamily="34" charset="0"/>
                <a:ea typeface="ＭＳ Ｐゴシック" pitchFamily="34" charset="-128"/>
              </a:rPr>
              <a:t>	to the aged, the sick, and the unfortunate. The more fully the spirit of 	</a:t>
            </a:r>
          </a:p>
          <a:p>
            <a:pPr eaLnBrk="1" hangingPunct="1">
              <a:spcBef>
                <a:spcPct val="0"/>
              </a:spcBef>
            </a:pPr>
            <a:r>
              <a:rPr lang="en-US" smtClean="0">
                <a:latin typeface="Arial Narrow" pitchFamily="34" charset="0"/>
                <a:ea typeface="ＭＳ Ｐゴシック" pitchFamily="34" charset="-128"/>
              </a:rPr>
              <a:t>	true ministry pervades the home, the more fully it will be developed </a:t>
            </a:r>
          </a:p>
          <a:p>
            <a:pPr eaLnBrk="1" hangingPunct="1">
              <a:spcBef>
                <a:spcPct val="0"/>
              </a:spcBef>
            </a:pPr>
            <a:r>
              <a:rPr lang="en-US" smtClean="0">
                <a:latin typeface="Arial Narrow" pitchFamily="34" charset="0"/>
                <a:ea typeface="ＭＳ Ｐゴシック" pitchFamily="34" charset="-128"/>
              </a:rPr>
              <a:t>	in the lives of the children. They will learn to find joy in service and </a:t>
            </a:r>
          </a:p>
          <a:p>
            <a:pPr eaLnBrk="1" hangingPunct="1">
              <a:spcBef>
                <a:spcPct val="0"/>
              </a:spcBef>
            </a:pPr>
            <a:r>
              <a:rPr lang="en-US" smtClean="0">
                <a:latin typeface="Arial Narrow" pitchFamily="34" charset="0"/>
                <a:ea typeface="ＭＳ Ｐゴシック" pitchFamily="34" charset="-128"/>
              </a:rPr>
              <a:t>	sacrifice for the good of others.</a:t>
            </a:r>
            <a:r>
              <a:rPr lang="ja-JP" altLang="en-US" smtClean="0">
                <a:latin typeface="Arial Narrow" pitchFamily="34" charset="0"/>
                <a:ea typeface="ＭＳ Ｐゴシック" pitchFamily="34" charset="-128"/>
              </a:rPr>
              <a:t>”</a:t>
            </a:r>
            <a:endParaRPr lang="en-US" smtClean="0">
              <a:ea typeface="ＭＳ Ｐゴシック" pitchFamily="34" charset="-128"/>
            </a:endParaRPr>
          </a:p>
        </p:txBody>
      </p:sp>
      <p:sp>
        <p:nvSpPr>
          <p:cNvPr id="2560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C2496694-A038-4E70-9E1B-35699A5FC918}" type="slidenum">
              <a:rPr lang="en-US" sz="1200">
                <a:solidFill>
                  <a:prstClr val="black"/>
                </a:solidFill>
              </a:rPr>
              <a:pPr eaLnBrk="1" hangingPunct="1"/>
              <a:t>9</a:t>
            </a:fld>
            <a:endParaRPr lang="en-US" sz="1200">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pPr eaLnBrk="1" hangingPunct="1">
              <a:lnSpc>
                <a:spcPct val="80000"/>
              </a:lnSpc>
              <a:spcBef>
                <a:spcPct val="0"/>
              </a:spcBef>
            </a:pPr>
            <a:r>
              <a:rPr lang="en-US" sz="1100" b="1" smtClean="0">
                <a:effectLst>
                  <a:outerShdw blurRad="38100" dist="38100" dir="2700000" algn="tl">
                    <a:srgbClr val="C0C0C0"/>
                  </a:outerShdw>
                </a:effectLst>
                <a:ea typeface="ＭＳ Ｐゴシック" pitchFamily="34" charset="-128"/>
              </a:rPr>
              <a:t>Why Get Kids Involved in Ministry and Service?</a:t>
            </a:r>
            <a:endParaRPr lang="en-US" sz="1100" b="1" smtClean="0">
              <a:ea typeface="ＭＳ Ｐゴシック" pitchFamily="34" charset="-128"/>
            </a:endParaRPr>
          </a:p>
          <a:p>
            <a:pPr eaLnBrk="1" hangingPunct="1">
              <a:lnSpc>
                <a:spcPct val="80000"/>
              </a:lnSpc>
              <a:spcBef>
                <a:spcPct val="0"/>
              </a:spcBef>
            </a:pPr>
            <a:endParaRPr lang="en-US" sz="1100" b="1" smtClean="0">
              <a:ea typeface="ＭＳ Ｐゴシック" pitchFamily="34" charset="-128"/>
            </a:endParaRPr>
          </a:p>
          <a:p>
            <a:pPr eaLnBrk="1" hangingPunct="1">
              <a:lnSpc>
                <a:spcPct val="80000"/>
              </a:lnSpc>
              <a:spcBef>
                <a:spcPct val="0"/>
              </a:spcBef>
              <a:buFontTx/>
              <a:buChar char="•"/>
            </a:pPr>
            <a:r>
              <a:rPr lang="en-US" sz="1100" smtClean="0">
                <a:ea typeface="ＭＳ Ｐゴシック" pitchFamily="34" charset="-128"/>
              </a:rPr>
              <a:t> Great opportunity to put their growing faith into action.</a:t>
            </a:r>
          </a:p>
          <a:p>
            <a:pPr eaLnBrk="1" hangingPunct="1">
              <a:lnSpc>
                <a:spcPct val="80000"/>
              </a:lnSpc>
              <a:spcBef>
                <a:spcPct val="0"/>
              </a:spcBef>
              <a:buFontTx/>
              <a:buChar char="•"/>
            </a:pPr>
            <a:r>
              <a:rPr lang="en-US" sz="1100" smtClean="0">
                <a:ea typeface="ＭＳ Ｐゴシック" pitchFamily="34" charset="-128"/>
              </a:rPr>
              <a:t> Develop empathy for others.</a:t>
            </a:r>
          </a:p>
          <a:p>
            <a:pPr eaLnBrk="1" hangingPunct="1">
              <a:lnSpc>
                <a:spcPct val="80000"/>
              </a:lnSpc>
              <a:spcBef>
                <a:spcPct val="0"/>
              </a:spcBef>
              <a:buFontTx/>
              <a:buChar char="•"/>
            </a:pPr>
            <a:r>
              <a:rPr lang="en-US" sz="1100" smtClean="0">
                <a:ea typeface="ＭＳ Ｐゴシック" pitchFamily="34" charset="-128"/>
              </a:rPr>
              <a:t> Great opportunity to introduce children &amp; teens to the wonderful world of giving—their time, their talents, their treasures.</a:t>
            </a:r>
          </a:p>
          <a:p>
            <a:pPr eaLnBrk="1" hangingPunct="1">
              <a:lnSpc>
                <a:spcPct val="80000"/>
              </a:lnSpc>
              <a:spcBef>
                <a:spcPct val="0"/>
              </a:spcBef>
            </a:pPr>
            <a:endParaRPr lang="en-US" sz="1100" smtClean="0">
              <a:ea typeface="ＭＳ Ｐゴシック" pitchFamily="34" charset="-128"/>
            </a:endParaRPr>
          </a:p>
          <a:p>
            <a:pPr eaLnBrk="1" hangingPunct="1">
              <a:lnSpc>
                <a:spcPct val="80000"/>
              </a:lnSpc>
              <a:spcBef>
                <a:spcPct val="0"/>
              </a:spcBef>
            </a:pPr>
            <a:endParaRPr lang="en-US" sz="1100" smtClean="0">
              <a:ea typeface="ＭＳ Ｐゴシック" pitchFamily="34" charset="-128"/>
            </a:endParaRPr>
          </a:p>
          <a:p>
            <a:pPr eaLnBrk="1" hangingPunct="1">
              <a:lnSpc>
                <a:spcPct val="80000"/>
              </a:lnSpc>
              <a:spcBef>
                <a:spcPct val="0"/>
              </a:spcBef>
            </a:pPr>
            <a:r>
              <a:rPr lang="en-US" sz="1100" b="1" smtClean="0">
                <a:ea typeface="ＭＳ Ｐゴシック" pitchFamily="34" charset="-128"/>
              </a:rPr>
              <a:t>Story:</a:t>
            </a:r>
            <a:r>
              <a:rPr lang="en-US" sz="1100" smtClean="0">
                <a:ea typeface="ＭＳ Ｐゴシック" pitchFamily="34" charset="-128"/>
              </a:rPr>
              <a:t>  Some years ago, Jim Burns said, </a:t>
            </a:r>
            <a:r>
              <a:rPr lang="ja-JP" altLang="en-US" sz="1100" smtClean="0">
                <a:ea typeface="ＭＳ Ｐゴシック" pitchFamily="34" charset="-128"/>
              </a:rPr>
              <a:t>“</a:t>
            </a:r>
            <a:r>
              <a:rPr lang="en-US" altLang="ja-JP" sz="1100" smtClean="0">
                <a:ea typeface="ＭＳ Ｐゴシック" pitchFamily="34" charset="-128"/>
              </a:rPr>
              <a:t>My wife Cathy and I took a trip that changed the way I look at the mission field.</a:t>
            </a:r>
          </a:p>
          <a:p>
            <a:pPr eaLnBrk="1" hangingPunct="1">
              <a:lnSpc>
                <a:spcPct val="80000"/>
              </a:lnSpc>
              <a:spcBef>
                <a:spcPct val="0"/>
              </a:spcBef>
            </a:pPr>
            <a:r>
              <a:rPr lang="en-US" sz="1100" smtClean="0">
                <a:ea typeface="ＭＳ Ｐゴシック" pitchFamily="34" charset="-128"/>
              </a:rPr>
              <a:t> Eight high school students piled into a church van with us, and together we ambled some 1500 miles to spend three weeks counseling at a camp. We held Bible studies, did a service project – it was a three-week drama filled with loving service, tension, rowdiness and sainthood all rolled into one experience.</a:t>
            </a:r>
          </a:p>
          <a:p>
            <a:pPr eaLnBrk="1" hangingPunct="1">
              <a:lnSpc>
                <a:spcPct val="80000"/>
              </a:lnSpc>
              <a:spcBef>
                <a:spcPct val="0"/>
              </a:spcBef>
            </a:pPr>
            <a:r>
              <a:rPr lang="en-US" sz="1100" smtClean="0">
                <a:ea typeface="ＭＳ Ｐゴシック" pitchFamily="34" charset="-128"/>
              </a:rPr>
              <a:t> </a:t>
            </a:r>
          </a:p>
          <a:p>
            <a:pPr eaLnBrk="1" hangingPunct="1">
              <a:lnSpc>
                <a:spcPct val="80000"/>
              </a:lnSpc>
              <a:spcBef>
                <a:spcPct val="0"/>
              </a:spcBef>
            </a:pPr>
            <a:r>
              <a:rPr lang="en-US" sz="1100" smtClean="0">
                <a:ea typeface="ＭＳ Ｐゴシック" pitchFamily="34" charset="-128"/>
              </a:rPr>
              <a:t>In a word, it was </a:t>
            </a:r>
            <a:r>
              <a:rPr lang="en-US" sz="1100" i="1" smtClean="0">
                <a:ea typeface="ＭＳ Ｐゴシック" pitchFamily="34" charset="-128"/>
              </a:rPr>
              <a:t>awesome!</a:t>
            </a:r>
            <a:r>
              <a:rPr lang="en-US" sz="1100" smtClean="0">
                <a:ea typeface="ＭＳ Ｐゴシック" pitchFamily="34" charset="-128"/>
              </a:rPr>
              <a:t> But you know what the </a:t>
            </a:r>
            <a:r>
              <a:rPr lang="en-US" sz="1100" i="1" smtClean="0">
                <a:ea typeface="ＭＳ Ｐゴシック" pitchFamily="34" charset="-128"/>
              </a:rPr>
              <a:t>best</a:t>
            </a:r>
            <a:r>
              <a:rPr lang="en-US" sz="1100" smtClean="0">
                <a:ea typeface="ＭＳ Ｐゴシック" pitchFamily="34" charset="-128"/>
              </a:rPr>
              <a:t> part of the whole trip was for me?  All these years later, every one of those students is involved in some form of Christian service.</a:t>
            </a:r>
          </a:p>
          <a:p>
            <a:pPr eaLnBrk="1" hangingPunct="1">
              <a:lnSpc>
                <a:spcPct val="80000"/>
              </a:lnSpc>
              <a:spcBef>
                <a:spcPct val="0"/>
              </a:spcBef>
            </a:pPr>
            <a:r>
              <a:rPr lang="en-US" sz="1100" smtClean="0">
                <a:ea typeface="ＭＳ Ｐゴシック" pitchFamily="34" charset="-128"/>
              </a:rPr>
              <a:t> </a:t>
            </a:r>
          </a:p>
          <a:p>
            <a:pPr eaLnBrk="1" hangingPunct="1">
              <a:lnSpc>
                <a:spcPct val="80000"/>
              </a:lnSpc>
              <a:spcBef>
                <a:spcPct val="0"/>
              </a:spcBef>
            </a:pPr>
            <a:r>
              <a:rPr lang="en-US" sz="1100" smtClean="0">
                <a:ea typeface="ＭＳ Ｐゴシック" pitchFamily="34" charset="-128"/>
              </a:rPr>
              <a:t>You know, I believe they chose to be in service as adults because they had the opportunity at just the right time in their lives to see what makes God smile – and what breaks His heart. Those three weeks during the impressionable years of adolescence changed the way they looked at the mission field.</a:t>
            </a:r>
          </a:p>
          <a:p>
            <a:pPr eaLnBrk="1" hangingPunct="1">
              <a:lnSpc>
                <a:spcPct val="80000"/>
              </a:lnSpc>
              <a:spcBef>
                <a:spcPct val="0"/>
              </a:spcBef>
            </a:pPr>
            <a:r>
              <a:rPr lang="en-US" sz="1100" smtClean="0">
                <a:ea typeface="ＭＳ Ｐゴシック" pitchFamily="34" charset="-128"/>
              </a:rPr>
              <a:t> </a:t>
            </a:r>
          </a:p>
          <a:p>
            <a:pPr eaLnBrk="1" hangingPunct="1">
              <a:lnSpc>
                <a:spcPct val="80000"/>
              </a:lnSpc>
              <a:spcBef>
                <a:spcPct val="0"/>
              </a:spcBef>
            </a:pPr>
            <a:r>
              <a:rPr lang="en-US" sz="1100" smtClean="0">
                <a:ea typeface="ＭＳ Ｐゴシック" pitchFamily="34" charset="-128"/>
              </a:rPr>
              <a:t>I know they did for me, too! (Jim Burns)</a:t>
            </a:r>
          </a:p>
          <a:p>
            <a:pPr eaLnBrk="1" hangingPunct="1">
              <a:lnSpc>
                <a:spcPct val="80000"/>
              </a:lnSpc>
              <a:spcBef>
                <a:spcPct val="0"/>
              </a:spcBef>
            </a:pPr>
            <a:endParaRPr lang="en-US" sz="1100" smtClean="0">
              <a:ea typeface="ＭＳ Ｐゴシック" pitchFamily="34" charset="-128"/>
            </a:endParaRPr>
          </a:p>
        </p:txBody>
      </p:sp>
      <p:sp>
        <p:nvSpPr>
          <p:cNvPr id="2765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5CC0E24D-2DDF-4554-BBC3-71EDA7284C26}" type="slidenum">
              <a:rPr lang="en-US" sz="1200">
                <a:solidFill>
                  <a:prstClr val="black"/>
                </a:solidFill>
              </a:rPr>
              <a:pPr eaLnBrk="1" hangingPunct="1"/>
              <a:t>10</a:t>
            </a:fld>
            <a:endParaRPr lang="en-US" sz="1200">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s-ES" smtClean="0"/>
              <a:t>Haga clic para modificar el estilo de título del patrón</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smtClean="0"/>
              <a:t>Haga clic para modificar el estilo de subtítulo del patrón</a:t>
            </a:r>
            <a:endParaRPr kumimoji="0" lang="en-US"/>
          </a:p>
        </p:txBody>
      </p:sp>
      <p:sp>
        <p:nvSpPr>
          <p:cNvPr id="30" name="Date Placeholder 29"/>
          <p:cNvSpPr>
            <a:spLocks noGrp="1"/>
          </p:cNvSpPr>
          <p:nvPr>
            <p:ph type="dt" sz="half" idx="10"/>
          </p:nvPr>
        </p:nvSpPr>
        <p:spPr/>
        <p:txBody>
          <a:bodyPr/>
          <a:lstStyle/>
          <a:p>
            <a:fld id="{525AA1A5-8CC0-4637-8475-0D730EF6513B}" type="datetimeFigureOut">
              <a:rPr lang="es-MX" smtClean="0"/>
              <a:t>23/08/2013</a:t>
            </a:fld>
            <a:endParaRPr lang="es-MX"/>
          </a:p>
        </p:txBody>
      </p:sp>
      <p:sp>
        <p:nvSpPr>
          <p:cNvPr id="19" name="Footer Placeholder 18"/>
          <p:cNvSpPr>
            <a:spLocks noGrp="1"/>
          </p:cNvSpPr>
          <p:nvPr>
            <p:ph type="ftr" sz="quarter" idx="11"/>
          </p:nvPr>
        </p:nvSpPr>
        <p:spPr/>
        <p:txBody>
          <a:bodyPr/>
          <a:lstStyle/>
          <a:p>
            <a:endParaRPr lang="es-MX"/>
          </a:p>
        </p:txBody>
      </p:sp>
      <p:sp>
        <p:nvSpPr>
          <p:cNvPr id="27" name="Slide Number Placeholder 26"/>
          <p:cNvSpPr>
            <a:spLocks noGrp="1"/>
          </p:cNvSpPr>
          <p:nvPr>
            <p:ph type="sldNum" sz="quarter" idx="12"/>
          </p:nvPr>
        </p:nvSpPr>
        <p:spPr/>
        <p:txBody>
          <a:bodyPr/>
          <a:lstStyle/>
          <a:p>
            <a:fld id="{ECB26920-7A69-4D2D-9AA8-4CB463C258E7}" type="slidenum">
              <a:rPr lang="es-MX" smtClean="0"/>
              <a:t>‹#›</a:t>
            </a:fld>
            <a:endParaRPr lang="es-MX"/>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s-ES" smtClean="0"/>
              <a:t>Haga clic para modificar el estilo de título del patrón</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Date Placeholder 3"/>
          <p:cNvSpPr>
            <a:spLocks noGrp="1"/>
          </p:cNvSpPr>
          <p:nvPr>
            <p:ph type="dt" sz="half" idx="10"/>
          </p:nvPr>
        </p:nvSpPr>
        <p:spPr/>
        <p:txBody>
          <a:bodyPr/>
          <a:lstStyle/>
          <a:p>
            <a:fld id="{525AA1A5-8CC0-4637-8475-0D730EF6513B}" type="datetimeFigureOut">
              <a:rPr lang="es-MX" smtClean="0"/>
              <a:t>23/08/2013</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ECB26920-7A69-4D2D-9AA8-4CB463C258E7}" type="slidenum">
              <a:rPr lang="es-MX" smtClean="0"/>
              <a:t>‹#›</a:t>
            </a:fld>
            <a:endParaRPr lang="es-MX"/>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s-ES" smtClean="0"/>
              <a:t>Haga clic para modificar el estilo de título del patrón</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Date Placeholder 3"/>
          <p:cNvSpPr>
            <a:spLocks noGrp="1"/>
          </p:cNvSpPr>
          <p:nvPr>
            <p:ph type="dt" sz="half" idx="10"/>
          </p:nvPr>
        </p:nvSpPr>
        <p:spPr/>
        <p:txBody>
          <a:bodyPr/>
          <a:lstStyle/>
          <a:p>
            <a:fld id="{525AA1A5-8CC0-4637-8475-0D730EF6513B}" type="datetimeFigureOut">
              <a:rPr lang="es-MX" smtClean="0"/>
              <a:t>23/08/2013</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ECB26920-7A69-4D2D-9AA8-4CB463C258E7}" type="slidenum">
              <a:rPr lang="es-MX" smtClean="0"/>
              <a:t>‹#›</a:t>
            </a:fld>
            <a:endParaRPr lang="es-MX"/>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04800" y="762000"/>
            <a:ext cx="8458200" cy="914400"/>
          </a:xfrm>
        </p:spPr>
        <p:txBody>
          <a:bodyPr/>
          <a:lstStyle>
            <a:lvl1pPr algn="ctr">
              <a:defRPr sz="4400"/>
            </a:lvl1pPr>
          </a:lstStyle>
          <a:p>
            <a:r>
              <a:rPr lang="en-US" smtClean="0"/>
              <a:t>Click to edit Master title style</a:t>
            </a:r>
            <a:endParaRPr lang="en-US"/>
          </a:p>
        </p:txBody>
      </p:sp>
      <p:sp>
        <p:nvSpPr>
          <p:cNvPr id="3075" name="Rectangle 3"/>
          <p:cNvSpPr>
            <a:spLocks noGrp="1" noChangeArrowheads="1"/>
          </p:cNvSpPr>
          <p:nvPr>
            <p:ph type="subTitle" idx="1"/>
          </p:nvPr>
        </p:nvSpPr>
        <p:spPr>
          <a:xfrm>
            <a:off x="304800" y="1676400"/>
            <a:ext cx="8458200" cy="533400"/>
          </a:xfrm>
        </p:spPr>
        <p:txBody>
          <a:bodyPr/>
          <a:lstStyle>
            <a:lvl1pPr marL="0" indent="0" algn="ctr">
              <a:buFontTx/>
              <a:buNone/>
              <a:defRPr sz="2400" b="1"/>
            </a:lvl1pPr>
          </a:lstStyle>
          <a:p>
            <a:r>
              <a:rPr lang="en-US" smtClean="0"/>
              <a:t>Click to edit Master subtitle style</a:t>
            </a:r>
            <a:endParaRPr lang="en-US"/>
          </a:p>
        </p:txBody>
      </p:sp>
      <p:sp>
        <p:nvSpPr>
          <p:cNvPr id="4" name="Rectangle 4"/>
          <p:cNvSpPr>
            <a:spLocks noGrp="1" noChangeArrowheads="1"/>
          </p:cNvSpPr>
          <p:nvPr>
            <p:ph type="dt" sz="half" idx="10"/>
          </p:nvPr>
        </p:nvSpPr>
        <p:spPr>
          <a:xfrm>
            <a:off x="381000" y="6400800"/>
            <a:ext cx="2133600" cy="381000"/>
          </a:xfrm>
        </p:spPr>
        <p:txBody>
          <a:bodyPr/>
          <a:lstStyle>
            <a:lvl1pPr>
              <a:defRPr/>
            </a:lvl1pPr>
          </a:lstStyle>
          <a:p>
            <a:fld id="{735E1DD4-B1D6-4005-B073-614D01F92C03}" type="datetimeFigureOut">
              <a:rPr lang="en-US">
                <a:solidFill>
                  <a:srgbClr val="66FFFF"/>
                </a:solidFill>
              </a:rPr>
              <a:pPr/>
              <a:t>8/23/2013</a:t>
            </a:fld>
            <a:endParaRPr lang="en-US">
              <a:solidFill>
                <a:srgbClr val="66FFFF"/>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solidFill>
                <a:srgbClr val="66FFFF"/>
              </a:solidFill>
            </a:endParaRPr>
          </a:p>
        </p:txBody>
      </p:sp>
      <p:sp>
        <p:nvSpPr>
          <p:cNvPr id="6" name="Rectangle 6"/>
          <p:cNvSpPr>
            <a:spLocks noGrp="1" noChangeArrowheads="1"/>
          </p:cNvSpPr>
          <p:nvPr>
            <p:ph type="sldNum" sz="quarter" idx="12"/>
          </p:nvPr>
        </p:nvSpPr>
        <p:spPr>
          <a:xfrm>
            <a:off x="6629400" y="6400800"/>
            <a:ext cx="2133600" cy="381000"/>
          </a:xfrm>
        </p:spPr>
        <p:txBody>
          <a:bodyPr/>
          <a:lstStyle>
            <a:lvl1pPr>
              <a:defRPr/>
            </a:lvl1pPr>
          </a:lstStyle>
          <a:p>
            <a:fld id="{3B5565F1-AA26-4B23-A0FB-F772B0A6AB82}" type="slidenum">
              <a:rPr lang="en-US">
                <a:solidFill>
                  <a:srgbClr val="66FFFF"/>
                </a:solidFill>
              </a:rPr>
              <a:pPr/>
              <a:t>‹#›</a:t>
            </a:fld>
            <a:endParaRPr lang="en-US">
              <a:solidFill>
                <a:srgbClr val="66FFFF"/>
              </a:solidFill>
            </a:endParaRPr>
          </a:p>
        </p:txBody>
      </p:sp>
    </p:spTree>
    <p:extLst>
      <p:ext uri="{BB962C8B-B14F-4D97-AF65-F5344CB8AC3E}">
        <p14:creationId xmlns:p14="http://schemas.microsoft.com/office/powerpoint/2010/main" val="37886752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fld id="{3F6B20F8-3AE2-455E-B6B6-CB4436B1B639}" type="datetimeFigureOut">
              <a:rPr lang="en-US">
                <a:solidFill>
                  <a:srgbClr val="66FFFF"/>
                </a:solidFill>
              </a:rPr>
              <a:pPr/>
              <a:t>8/23/2013</a:t>
            </a:fld>
            <a:endParaRPr lang="en-US">
              <a:solidFill>
                <a:srgbClr val="66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66FFFF"/>
              </a:solidFill>
            </a:endParaRPr>
          </a:p>
        </p:txBody>
      </p:sp>
      <p:sp>
        <p:nvSpPr>
          <p:cNvPr id="6" name="Rectangle 6"/>
          <p:cNvSpPr>
            <a:spLocks noGrp="1" noChangeArrowheads="1"/>
          </p:cNvSpPr>
          <p:nvPr>
            <p:ph type="sldNum" sz="quarter" idx="12"/>
          </p:nvPr>
        </p:nvSpPr>
        <p:spPr>
          <a:ln/>
        </p:spPr>
        <p:txBody>
          <a:bodyPr/>
          <a:lstStyle>
            <a:lvl1pPr>
              <a:defRPr/>
            </a:lvl1pPr>
          </a:lstStyle>
          <a:p>
            <a:fld id="{FD5091A4-784B-4E5E-9DFC-94FC960632DE}" type="slidenum">
              <a:rPr lang="en-US">
                <a:solidFill>
                  <a:srgbClr val="66FFFF"/>
                </a:solidFill>
              </a:rPr>
              <a:pPr/>
              <a:t>‹#›</a:t>
            </a:fld>
            <a:endParaRPr lang="en-US">
              <a:solidFill>
                <a:srgbClr val="66FFFF"/>
              </a:solidFill>
            </a:endParaRPr>
          </a:p>
        </p:txBody>
      </p:sp>
    </p:spTree>
    <p:extLst>
      <p:ext uri="{BB962C8B-B14F-4D97-AF65-F5344CB8AC3E}">
        <p14:creationId xmlns:p14="http://schemas.microsoft.com/office/powerpoint/2010/main" val="14808227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30CAAC36-F58E-4E27-BF56-7316D6FD1F0D}" type="datetimeFigureOut">
              <a:rPr lang="en-US">
                <a:solidFill>
                  <a:srgbClr val="66FFFF"/>
                </a:solidFill>
              </a:rPr>
              <a:pPr/>
              <a:t>8/23/2013</a:t>
            </a:fld>
            <a:endParaRPr lang="en-US">
              <a:solidFill>
                <a:srgbClr val="66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66FFFF"/>
              </a:solidFill>
            </a:endParaRPr>
          </a:p>
        </p:txBody>
      </p:sp>
      <p:sp>
        <p:nvSpPr>
          <p:cNvPr id="6" name="Rectangle 6"/>
          <p:cNvSpPr>
            <a:spLocks noGrp="1" noChangeArrowheads="1"/>
          </p:cNvSpPr>
          <p:nvPr>
            <p:ph type="sldNum" sz="quarter" idx="12"/>
          </p:nvPr>
        </p:nvSpPr>
        <p:spPr>
          <a:ln/>
        </p:spPr>
        <p:txBody>
          <a:bodyPr/>
          <a:lstStyle>
            <a:lvl1pPr>
              <a:defRPr/>
            </a:lvl1pPr>
          </a:lstStyle>
          <a:p>
            <a:fld id="{5953FB7B-7E8B-49D1-B474-30ADA3E3AEEC}" type="slidenum">
              <a:rPr lang="en-US">
                <a:solidFill>
                  <a:srgbClr val="66FFFF"/>
                </a:solidFill>
              </a:rPr>
              <a:pPr/>
              <a:t>‹#›</a:t>
            </a:fld>
            <a:endParaRPr lang="en-US">
              <a:solidFill>
                <a:srgbClr val="66FFFF"/>
              </a:solidFill>
            </a:endParaRPr>
          </a:p>
        </p:txBody>
      </p:sp>
    </p:spTree>
    <p:extLst>
      <p:ext uri="{BB962C8B-B14F-4D97-AF65-F5344CB8AC3E}">
        <p14:creationId xmlns:p14="http://schemas.microsoft.com/office/powerpoint/2010/main" val="32260979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04800" y="1066800"/>
            <a:ext cx="35052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962400" y="1066800"/>
            <a:ext cx="35052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fld id="{D35DBEF9-AFA7-4D10-A011-5D3782AD518F}" type="datetimeFigureOut">
              <a:rPr lang="en-US">
                <a:solidFill>
                  <a:srgbClr val="66FFFF"/>
                </a:solidFill>
              </a:rPr>
              <a:pPr/>
              <a:t>8/23/2013</a:t>
            </a:fld>
            <a:endParaRPr lang="en-US">
              <a:solidFill>
                <a:srgbClr val="66FFFF"/>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66FFFF"/>
              </a:solidFill>
            </a:endParaRPr>
          </a:p>
        </p:txBody>
      </p:sp>
      <p:sp>
        <p:nvSpPr>
          <p:cNvPr id="7" name="Rectangle 6"/>
          <p:cNvSpPr>
            <a:spLocks noGrp="1" noChangeArrowheads="1"/>
          </p:cNvSpPr>
          <p:nvPr>
            <p:ph type="sldNum" sz="quarter" idx="12"/>
          </p:nvPr>
        </p:nvSpPr>
        <p:spPr>
          <a:ln/>
        </p:spPr>
        <p:txBody>
          <a:bodyPr/>
          <a:lstStyle>
            <a:lvl1pPr>
              <a:defRPr/>
            </a:lvl1pPr>
          </a:lstStyle>
          <a:p>
            <a:fld id="{C3093F34-EDED-4EDA-9CA1-B39B98CBE2A4}" type="slidenum">
              <a:rPr lang="en-US">
                <a:solidFill>
                  <a:srgbClr val="66FFFF"/>
                </a:solidFill>
              </a:rPr>
              <a:pPr/>
              <a:t>‹#›</a:t>
            </a:fld>
            <a:endParaRPr lang="en-US">
              <a:solidFill>
                <a:srgbClr val="66FFFF"/>
              </a:solidFill>
            </a:endParaRPr>
          </a:p>
        </p:txBody>
      </p:sp>
    </p:spTree>
    <p:extLst>
      <p:ext uri="{BB962C8B-B14F-4D97-AF65-F5344CB8AC3E}">
        <p14:creationId xmlns:p14="http://schemas.microsoft.com/office/powerpoint/2010/main" val="31833597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fld id="{7D412ED0-40FE-4F1A-B80A-3C9569A93269}" type="datetimeFigureOut">
              <a:rPr lang="en-US">
                <a:solidFill>
                  <a:srgbClr val="66FFFF"/>
                </a:solidFill>
              </a:rPr>
              <a:pPr/>
              <a:t>8/23/2013</a:t>
            </a:fld>
            <a:endParaRPr lang="en-US">
              <a:solidFill>
                <a:srgbClr val="66FFFF"/>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66FFFF"/>
              </a:solidFill>
            </a:endParaRPr>
          </a:p>
        </p:txBody>
      </p:sp>
      <p:sp>
        <p:nvSpPr>
          <p:cNvPr id="9" name="Rectangle 6"/>
          <p:cNvSpPr>
            <a:spLocks noGrp="1" noChangeArrowheads="1"/>
          </p:cNvSpPr>
          <p:nvPr>
            <p:ph type="sldNum" sz="quarter" idx="12"/>
          </p:nvPr>
        </p:nvSpPr>
        <p:spPr>
          <a:ln/>
        </p:spPr>
        <p:txBody>
          <a:bodyPr/>
          <a:lstStyle>
            <a:lvl1pPr>
              <a:defRPr/>
            </a:lvl1pPr>
          </a:lstStyle>
          <a:p>
            <a:fld id="{38EBB9D3-F2F1-4C44-8D77-79C6CA6F10CD}" type="slidenum">
              <a:rPr lang="en-US">
                <a:solidFill>
                  <a:srgbClr val="66FFFF"/>
                </a:solidFill>
              </a:rPr>
              <a:pPr/>
              <a:t>‹#›</a:t>
            </a:fld>
            <a:endParaRPr lang="en-US">
              <a:solidFill>
                <a:srgbClr val="66FFFF"/>
              </a:solidFill>
            </a:endParaRPr>
          </a:p>
        </p:txBody>
      </p:sp>
    </p:spTree>
    <p:extLst>
      <p:ext uri="{BB962C8B-B14F-4D97-AF65-F5344CB8AC3E}">
        <p14:creationId xmlns:p14="http://schemas.microsoft.com/office/powerpoint/2010/main" val="35298869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fld id="{715F5415-4DEB-44CD-9167-7A583C9F90D7}" type="datetimeFigureOut">
              <a:rPr lang="en-US">
                <a:solidFill>
                  <a:srgbClr val="66FFFF"/>
                </a:solidFill>
              </a:rPr>
              <a:pPr/>
              <a:t>8/23/2013</a:t>
            </a:fld>
            <a:endParaRPr lang="en-US">
              <a:solidFill>
                <a:srgbClr val="66FFFF"/>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66FFFF"/>
              </a:solidFill>
            </a:endParaRPr>
          </a:p>
        </p:txBody>
      </p:sp>
      <p:sp>
        <p:nvSpPr>
          <p:cNvPr id="5" name="Rectangle 6"/>
          <p:cNvSpPr>
            <a:spLocks noGrp="1" noChangeArrowheads="1"/>
          </p:cNvSpPr>
          <p:nvPr>
            <p:ph type="sldNum" sz="quarter" idx="12"/>
          </p:nvPr>
        </p:nvSpPr>
        <p:spPr>
          <a:ln/>
        </p:spPr>
        <p:txBody>
          <a:bodyPr/>
          <a:lstStyle>
            <a:lvl1pPr>
              <a:defRPr/>
            </a:lvl1pPr>
          </a:lstStyle>
          <a:p>
            <a:fld id="{7477C7B7-D15E-489D-9043-3FFA9D963A47}" type="slidenum">
              <a:rPr lang="en-US">
                <a:solidFill>
                  <a:srgbClr val="66FFFF"/>
                </a:solidFill>
              </a:rPr>
              <a:pPr/>
              <a:t>‹#›</a:t>
            </a:fld>
            <a:endParaRPr lang="en-US">
              <a:solidFill>
                <a:srgbClr val="66FFFF"/>
              </a:solidFill>
            </a:endParaRPr>
          </a:p>
        </p:txBody>
      </p:sp>
    </p:spTree>
    <p:extLst>
      <p:ext uri="{BB962C8B-B14F-4D97-AF65-F5344CB8AC3E}">
        <p14:creationId xmlns:p14="http://schemas.microsoft.com/office/powerpoint/2010/main" val="10719430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C2ABEC07-B3DE-4D10-BF8C-118502541656}" type="datetimeFigureOut">
              <a:rPr lang="en-US">
                <a:solidFill>
                  <a:srgbClr val="66FFFF"/>
                </a:solidFill>
              </a:rPr>
              <a:pPr/>
              <a:t>8/23/2013</a:t>
            </a:fld>
            <a:endParaRPr lang="en-US">
              <a:solidFill>
                <a:srgbClr val="66FFFF"/>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66FFFF"/>
              </a:solidFill>
            </a:endParaRPr>
          </a:p>
        </p:txBody>
      </p:sp>
      <p:sp>
        <p:nvSpPr>
          <p:cNvPr id="4" name="Rectangle 6"/>
          <p:cNvSpPr>
            <a:spLocks noGrp="1" noChangeArrowheads="1"/>
          </p:cNvSpPr>
          <p:nvPr>
            <p:ph type="sldNum" sz="quarter" idx="12"/>
          </p:nvPr>
        </p:nvSpPr>
        <p:spPr>
          <a:ln/>
        </p:spPr>
        <p:txBody>
          <a:bodyPr/>
          <a:lstStyle>
            <a:lvl1pPr>
              <a:defRPr/>
            </a:lvl1pPr>
          </a:lstStyle>
          <a:p>
            <a:fld id="{576DFAF9-8ED5-484C-832D-77668CC49BEA}" type="slidenum">
              <a:rPr lang="en-US">
                <a:solidFill>
                  <a:srgbClr val="66FFFF"/>
                </a:solidFill>
              </a:rPr>
              <a:pPr/>
              <a:t>‹#›</a:t>
            </a:fld>
            <a:endParaRPr lang="en-US">
              <a:solidFill>
                <a:srgbClr val="66FFFF"/>
              </a:solidFill>
            </a:endParaRPr>
          </a:p>
        </p:txBody>
      </p:sp>
    </p:spTree>
    <p:extLst>
      <p:ext uri="{BB962C8B-B14F-4D97-AF65-F5344CB8AC3E}">
        <p14:creationId xmlns:p14="http://schemas.microsoft.com/office/powerpoint/2010/main" val="39603124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A3395237-336C-40FD-9D8B-946FDC4BF018}" type="datetimeFigureOut">
              <a:rPr lang="en-US">
                <a:solidFill>
                  <a:srgbClr val="66FFFF"/>
                </a:solidFill>
              </a:rPr>
              <a:pPr/>
              <a:t>8/23/2013</a:t>
            </a:fld>
            <a:endParaRPr lang="en-US">
              <a:solidFill>
                <a:srgbClr val="66FFFF"/>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66FFFF"/>
              </a:solidFill>
            </a:endParaRPr>
          </a:p>
        </p:txBody>
      </p:sp>
      <p:sp>
        <p:nvSpPr>
          <p:cNvPr id="7" name="Rectangle 6"/>
          <p:cNvSpPr>
            <a:spLocks noGrp="1" noChangeArrowheads="1"/>
          </p:cNvSpPr>
          <p:nvPr>
            <p:ph type="sldNum" sz="quarter" idx="12"/>
          </p:nvPr>
        </p:nvSpPr>
        <p:spPr>
          <a:ln/>
        </p:spPr>
        <p:txBody>
          <a:bodyPr/>
          <a:lstStyle>
            <a:lvl1pPr>
              <a:defRPr/>
            </a:lvl1pPr>
          </a:lstStyle>
          <a:p>
            <a:fld id="{EDDE1D8F-8349-47F5-B718-B9E593946EFB}" type="slidenum">
              <a:rPr lang="en-US">
                <a:solidFill>
                  <a:srgbClr val="66FFFF"/>
                </a:solidFill>
              </a:rPr>
              <a:pPr/>
              <a:t>‹#›</a:t>
            </a:fld>
            <a:endParaRPr lang="en-US">
              <a:solidFill>
                <a:srgbClr val="66FFFF"/>
              </a:solidFill>
            </a:endParaRPr>
          </a:p>
        </p:txBody>
      </p:sp>
    </p:spTree>
    <p:extLst>
      <p:ext uri="{BB962C8B-B14F-4D97-AF65-F5344CB8AC3E}">
        <p14:creationId xmlns:p14="http://schemas.microsoft.com/office/powerpoint/2010/main" val="1034459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s-ES" smtClean="0"/>
              <a:t>Haga clic para modificar el estilo de título del patrón</a:t>
            </a:r>
            <a:endParaRPr kumimoji="0" lang="en-US"/>
          </a:p>
        </p:txBody>
      </p:sp>
      <p:sp>
        <p:nvSpPr>
          <p:cNvPr id="3" name="Content Placeholder 2"/>
          <p:cNvSpPr>
            <a:spLocks noGrp="1"/>
          </p:cNvSpPr>
          <p:nvPr>
            <p:ph idx="1"/>
          </p:nvPr>
        </p:nvSpPr>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Date Placeholder 3"/>
          <p:cNvSpPr>
            <a:spLocks noGrp="1"/>
          </p:cNvSpPr>
          <p:nvPr>
            <p:ph type="dt" sz="half" idx="10"/>
          </p:nvPr>
        </p:nvSpPr>
        <p:spPr/>
        <p:txBody>
          <a:bodyPr/>
          <a:lstStyle/>
          <a:p>
            <a:fld id="{525AA1A5-8CC0-4637-8475-0D730EF6513B}" type="datetimeFigureOut">
              <a:rPr lang="es-MX" smtClean="0"/>
              <a:t>23/08/2013</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ECB26920-7A69-4D2D-9AA8-4CB463C258E7}" type="slidenum">
              <a:rPr lang="es-MX" smtClean="0"/>
              <a:t>‹#›</a:t>
            </a:fld>
            <a:endParaRPr lang="es-MX"/>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EDC0179B-13E1-414E-A28A-CA5FAF95E576}" type="datetimeFigureOut">
              <a:rPr lang="en-US">
                <a:solidFill>
                  <a:srgbClr val="66FFFF"/>
                </a:solidFill>
              </a:rPr>
              <a:pPr/>
              <a:t>8/23/2013</a:t>
            </a:fld>
            <a:endParaRPr lang="en-US">
              <a:solidFill>
                <a:srgbClr val="66FFFF"/>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66FFFF"/>
              </a:solidFill>
            </a:endParaRPr>
          </a:p>
        </p:txBody>
      </p:sp>
      <p:sp>
        <p:nvSpPr>
          <p:cNvPr id="7" name="Rectangle 6"/>
          <p:cNvSpPr>
            <a:spLocks noGrp="1" noChangeArrowheads="1"/>
          </p:cNvSpPr>
          <p:nvPr>
            <p:ph type="sldNum" sz="quarter" idx="12"/>
          </p:nvPr>
        </p:nvSpPr>
        <p:spPr>
          <a:ln/>
        </p:spPr>
        <p:txBody>
          <a:bodyPr/>
          <a:lstStyle>
            <a:lvl1pPr>
              <a:defRPr/>
            </a:lvl1pPr>
          </a:lstStyle>
          <a:p>
            <a:fld id="{A82B49B2-7897-4CD9-8BCA-6392B53E9865}" type="slidenum">
              <a:rPr lang="en-US">
                <a:solidFill>
                  <a:srgbClr val="66FFFF"/>
                </a:solidFill>
              </a:rPr>
              <a:pPr/>
              <a:t>‹#›</a:t>
            </a:fld>
            <a:endParaRPr lang="en-US">
              <a:solidFill>
                <a:srgbClr val="66FFFF"/>
              </a:solidFill>
            </a:endParaRPr>
          </a:p>
        </p:txBody>
      </p:sp>
    </p:spTree>
    <p:extLst>
      <p:ext uri="{BB962C8B-B14F-4D97-AF65-F5344CB8AC3E}">
        <p14:creationId xmlns:p14="http://schemas.microsoft.com/office/powerpoint/2010/main" val="93654593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fld id="{4C4021B9-91D7-459C-8C0D-2B09FBC029EB}" type="datetimeFigureOut">
              <a:rPr lang="en-US">
                <a:solidFill>
                  <a:srgbClr val="66FFFF"/>
                </a:solidFill>
              </a:rPr>
              <a:pPr/>
              <a:t>8/23/2013</a:t>
            </a:fld>
            <a:endParaRPr lang="en-US">
              <a:solidFill>
                <a:srgbClr val="66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66FFFF"/>
              </a:solidFill>
            </a:endParaRPr>
          </a:p>
        </p:txBody>
      </p:sp>
      <p:sp>
        <p:nvSpPr>
          <p:cNvPr id="6" name="Rectangle 6"/>
          <p:cNvSpPr>
            <a:spLocks noGrp="1" noChangeArrowheads="1"/>
          </p:cNvSpPr>
          <p:nvPr>
            <p:ph type="sldNum" sz="quarter" idx="12"/>
          </p:nvPr>
        </p:nvSpPr>
        <p:spPr>
          <a:ln/>
        </p:spPr>
        <p:txBody>
          <a:bodyPr/>
          <a:lstStyle>
            <a:lvl1pPr>
              <a:defRPr/>
            </a:lvl1pPr>
          </a:lstStyle>
          <a:p>
            <a:fld id="{41FBC645-EE56-469C-9D55-3299AC1AD171}" type="slidenum">
              <a:rPr lang="en-US">
                <a:solidFill>
                  <a:srgbClr val="66FFFF"/>
                </a:solidFill>
              </a:rPr>
              <a:pPr/>
              <a:t>‹#›</a:t>
            </a:fld>
            <a:endParaRPr lang="en-US">
              <a:solidFill>
                <a:srgbClr val="66FFFF"/>
              </a:solidFill>
            </a:endParaRPr>
          </a:p>
        </p:txBody>
      </p:sp>
    </p:spTree>
    <p:extLst>
      <p:ext uri="{BB962C8B-B14F-4D97-AF65-F5344CB8AC3E}">
        <p14:creationId xmlns:p14="http://schemas.microsoft.com/office/powerpoint/2010/main" val="12801847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2750" y="152400"/>
            <a:ext cx="21526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04800" y="152400"/>
            <a:ext cx="63055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fld id="{3F61C1FD-97B5-4036-A4E2-A1CE71CE79BE}" type="datetimeFigureOut">
              <a:rPr lang="en-US">
                <a:solidFill>
                  <a:srgbClr val="66FFFF"/>
                </a:solidFill>
              </a:rPr>
              <a:pPr/>
              <a:t>8/23/2013</a:t>
            </a:fld>
            <a:endParaRPr lang="en-US">
              <a:solidFill>
                <a:srgbClr val="66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66FFFF"/>
              </a:solidFill>
            </a:endParaRPr>
          </a:p>
        </p:txBody>
      </p:sp>
      <p:sp>
        <p:nvSpPr>
          <p:cNvPr id="6" name="Rectangle 6"/>
          <p:cNvSpPr>
            <a:spLocks noGrp="1" noChangeArrowheads="1"/>
          </p:cNvSpPr>
          <p:nvPr>
            <p:ph type="sldNum" sz="quarter" idx="12"/>
          </p:nvPr>
        </p:nvSpPr>
        <p:spPr>
          <a:ln/>
        </p:spPr>
        <p:txBody>
          <a:bodyPr/>
          <a:lstStyle>
            <a:lvl1pPr>
              <a:defRPr/>
            </a:lvl1pPr>
          </a:lstStyle>
          <a:p>
            <a:fld id="{653638AB-2DBD-4D2F-9CD2-2A06FD04504B}" type="slidenum">
              <a:rPr lang="en-US">
                <a:solidFill>
                  <a:srgbClr val="66FFFF"/>
                </a:solidFill>
              </a:rPr>
              <a:pPr/>
              <a:t>‹#›</a:t>
            </a:fld>
            <a:endParaRPr lang="en-US">
              <a:solidFill>
                <a:srgbClr val="66FFFF"/>
              </a:solidFill>
            </a:endParaRPr>
          </a:p>
        </p:txBody>
      </p:sp>
    </p:spTree>
    <p:extLst>
      <p:ext uri="{BB962C8B-B14F-4D97-AF65-F5344CB8AC3E}">
        <p14:creationId xmlns:p14="http://schemas.microsoft.com/office/powerpoint/2010/main" val="42760540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s-ES" smtClean="0"/>
              <a:t>Haga clic para modificar el estilo de título del patrón</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smtClean="0"/>
              <a:t>Haga clic para modificar el estilo de texto del patrón</a:t>
            </a:r>
          </a:p>
        </p:txBody>
      </p:sp>
      <p:sp>
        <p:nvSpPr>
          <p:cNvPr id="4" name="Date Placeholder 3"/>
          <p:cNvSpPr>
            <a:spLocks noGrp="1"/>
          </p:cNvSpPr>
          <p:nvPr>
            <p:ph type="dt" sz="half" idx="10"/>
          </p:nvPr>
        </p:nvSpPr>
        <p:spPr/>
        <p:txBody>
          <a:bodyPr/>
          <a:lstStyle/>
          <a:p>
            <a:fld id="{525AA1A5-8CC0-4637-8475-0D730EF6513B}" type="datetimeFigureOut">
              <a:rPr lang="es-MX" smtClean="0"/>
              <a:t>23/08/2013</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ECB26920-7A69-4D2D-9AA8-4CB463C258E7}" type="slidenum">
              <a:rPr lang="es-MX" smtClean="0"/>
              <a:t>‹#›</a:t>
            </a:fld>
            <a:endParaRPr lang="es-MX"/>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s-ES" smtClean="0"/>
              <a:t>Haga clic para modificar el estilo de título del patrón</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Date Placeholder 4"/>
          <p:cNvSpPr>
            <a:spLocks noGrp="1"/>
          </p:cNvSpPr>
          <p:nvPr>
            <p:ph type="dt" sz="half" idx="10"/>
          </p:nvPr>
        </p:nvSpPr>
        <p:spPr/>
        <p:txBody>
          <a:bodyPr/>
          <a:lstStyle/>
          <a:p>
            <a:fld id="{525AA1A5-8CC0-4637-8475-0D730EF6513B}" type="datetimeFigureOut">
              <a:rPr lang="es-MX" smtClean="0"/>
              <a:t>23/08/2013</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ECB26920-7A69-4D2D-9AA8-4CB463C258E7}" type="slidenum">
              <a:rPr lang="es-MX" smtClean="0"/>
              <a:t>‹#›</a:t>
            </a:fld>
            <a:endParaRPr lang="es-MX"/>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s-ES" smtClean="0"/>
              <a:t>Haga clic para modificar el estilo de título del patrón</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Date Placeholder 6"/>
          <p:cNvSpPr>
            <a:spLocks noGrp="1"/>
          </p:cNvSpPr>
          <p:nvPr>
            <p:ph type="dt" sz="half" idx="10"/>
          </p:nvPr>
        </p:nvSpPr>
        <p:spPr/>
        <p:txBody>
          <a:bodyPr/>
          <a:lstStyle/>
          <a:p>
            <a:fld id="{525AA1A5-8CC0-4637-8475-0D730EF6513B}" type="datetimeFigureOut">
              <a:rPr lang="es-MX" smtClean="0"/>
              <a:t>23/08/2013</a:t>
            </a:fld>
            <a:endParaRPr lang="es-MX"/>
          </a:p>
        </p:txBody>
      </p:sp>
      <p:sp>
        <p:nvSpPr>
          <p:cNvPr id="8" name="Footer Placeholder 7"/>
          <p:cNvSpPr>
            <a:spLocks noGrp="1"/>
          </p:cNvSpPr>
          <p:nvPr>
            <p:ph type="ftr" sz="quarter" idx="11"/>
          </p:nvPr>
        </p:nvSpPr>
        <p:spPr/>
        <p:txBody>
          <a:bodyPr/>
          <a:lstStyle/>
          <a:p>
            <a:endParaRPr lang="es-MX"/>
          </a:p>
        </p:txBody>
      </p:sp>
      <p:sp>
        <p:nvSpPr>
          <p:cNvPr id="9" name="Slide Number Placeholder 8"/>
          <p:cNvSpPr>
            <a:spLocks noGrp="1"/>
          </p:cNvSpPr>
          <p:nvPr>
            <p:ph type="sldNum" sz="quarter" idx="12"/>
          </p:nvPr>
        </p:nvSpPr>
        <p:spPr/>
        <p:txBody>
          <a:bodyPr/>
          <a:lstStyle/>
          <a:p>
            <a:fld id="{ECB26920-7A69-4D2D-9AA8-4CB463C258E7}" type="slidenum">
              <a:rPr lang="es-MX" smtClean="0"/>
              <a:t>‹#›</a:t>
            </a:fld>
            <a:endParaRPr lang="es-MX"/>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s-ES" smtClean="0"/>
              <a:t>Haga clic para modificar el estilo de título del patrón</a:t>
            </a:r>
            <a:endParaRPr kumimoji="0" lang="en-US"/>
          </a:p>
        </p:txBody>
      </p:sp>
      <p:sp>
        <p:nvSpPr>
          <p:cNvPr id="3" name="Date Placeholder 2"/>
          <p:cNvSpPr>
            <a:spLocks noGrp="1"/>
          </p:cNvSpPr>
          <p:nvPr>
            <p:ph type="dt" sz="half" idx="10"/>
          </p:nvPr>
        </p:nvSpPr>
        <p:spPr/>
        <p:txBody>
          <a:bodyPr/>
          <a:lstStyle/>
          <a:p>
            <a:fld id="{525AA1A5-8CC0-4637-8475-0D730EF6513B}" type="datetimeFigureOut">
              <a:rPr lang="es-MX" smtClean="0"/>
              <a:t>23/08/2013</a:t>
            </a:fld>
            <a:endParaRPr lang="es-MX"/>
          </a:p>
        </p:txBody>
      </p:sp>
      <p:sp>
        <p:nvSpPr>
          <p:cNvPr id="4" name="Footer Placeholder 3"/>
          <p:cNvSpPr>
            <a:spLocks noGrp="1"/>
          </p:cNvSpPr>
          <p:nvPr>
            <p:ph type="ftr" sz="quarter" idx="11"/>
          </p:nvPr>
        </p:nvSpPr>
        <p:spPr/>
        <p:txBody>
          <a:bodyPr/>
          <a:lstStyle/>
          <a:p>
            <a:endParaRPr lang="es-MX"/>
          </a:p>
        </p:txBody>
      </p:sp>
      <p:sp>
        <p:nvSpPr>
          <p:cNvPr id="5" name="Slide Number Placeholder 4"/>
          <p:cNvSpPr>
            <a:spLocks noGrp="1"/>
          </p:cNvSpPr>
          <p:nvPr>
            <p:ph type="sldNum" sz="quarter" idx="12"/>
          </p:nvPr>
        </p:nvSpPr>
        <p:spPr/>
        <p:txBody>
          <a:bodyPr/>
          <a:lstStyle/>
          <a:p>
            <a:fld id="{ECB26920-7A69-4D2D-9AA8-4CB463C258E7}" type="slidenum">
              <a:rPr lang="es-MX" smtClean="0"/>
              <a:t>‹#›</a:t>
            </a:fld>
            <a:endParaRPr lang="es-MX"/>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25AA1A5-8CC0-4637-8475-0D730EF6513B}" type="datetimeFigureOut">
              <a:rPr lang="es-MX" smtClean="0"/>
              <a:t>23/08/2013</a:t>
            </a:fld>
            <a:endParaRPr lang="es-MX"/>
          </a:p>
        </p:txBody>
      </p:sp>
      <p:sp>
        <p:nvSpPr>
          <p:cNvPr id="3" name="Footer Placeholder 2"/>
          <p:cNvSpPr>
            <a:spLocks noGrp="1"/>
          </p:cNvSpPr>
          <p:nvPr>
            <p:ph type="ftr" sz="quarter" idx="11"/>
          </p:nvPr>
        </p:nvSpPr>
        <p:spPr/>
        <p:txBody>
          <a:bodyPr/>
          <a:lstStyle/>
          <a:p>
            <a:endParaRPr lang="es-MX"/>
          </a:p>
        </p:txBody>
      </p:sp>
      <p:sp>
        <p:nvSpPr>
          <p:cNvPr id="4" name="Slide Number Placeholder 3"/>
          <p:cNvSpPr>
            <a:spLocks noGrp="1"/>
          </p:cNvSpPr>
          <p:nvPr>
            <p:ph type="sldNum" sz="quarter" idx="12"/>
          </p:nvPr>
        </p:nvSpPr>
        <p:spPr/>
        <p:txBody>
          <a:bodyPr/>
          <a:lstStyle/>
          <a:p>
            <a:fld id="{ECB26920-7A69-4D2D-9AA8-4CB463C258E7}" type="slidenum">
              <a:rPr lang="es-MX" smtClean="0"/>
              <a:t>‹#›</a:t>
            </a:fld>
            <a:endParaRPr lang="es-MX"/>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s-ES" smtClean="0"/>
              <a:t>Haga clic para modificar el estilo de título del patrón</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s-ES" smtClean="0"/>
              <a:t>Haga clic para modificar el estilo de texto del patrón</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Date Placeholder 4"/>
          <p:cNvSpPr>
            <a:spLocks noGrp="1"/>
          </p:cNvSpPr>
          <p:nvPr>
            <p:ph type="dt" sz="half" idx="10"/>
          </p:nvPr>
        </p:nvSpPr>
        <p:spPr/>
        <p:txBody>
          <a:bodyPr/>
          <a:lstStyle/>
          <a:p>
            <a:fld id="{525AA1A5-8CC0-4637-8475-0D730EF6513B}" type="datetimeFigureOut">
              <a:rPr lang="es-MX" smtClean="0"/>
              <a:t>23/08/2013</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ECB26920-7A69-4D2D-9AA8-4CB463C258E7}" type="slidenum">
              <a:rPr lang="es-MX" smtClean="0"/>
              <a:t>‹#›</a:t>
            </a:fld>
            <a:endParaRPr lang="es-MX"/>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s-ES" smtClean="0"/>
              <a:t>Haga clic para modificar el estilo de título del patrón</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s-ES" smtClean="0"/>
              <a:t>Haga clic para modificar el estilo de texto del patrón</a:t>
            </a:r>
          </a:p>
        </p:txBody>
      </p:sp>
      <p:sp>
        <p:nvSpPr>
          <p:cNvPr id="5" name="Date Placeholder 4"/>
          <p:cNvSpPr>
            <a:spLocks noGrp="1"/>
          </p:cNvSpPr>
          <p:nvPr>
            <p:ph type="dt" sz="half" idx="10"/>
          </p:nvPr>
        </p:nvSpPr>
        <p:spPr/>
        <p:txBody>
          <a:bodyPr/>
          <a:lstStyle/>
          <a:p>
            <a:fld id="{525AA1A5-8CC0-4637-8475-0D730EF6513B}" type="datetimeFigureOut">
              <a:rPr lang="es-MX" smtClean="0"/>
              <a:t>23/08/2013</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a:xfrm>
            <a:off x="8077200" y="6356350"/>
            <a:ext cx="609600" cy="365125"/>
          </a:xfrm>
        </p:spPr>
        <p:txBody>
          <a:bodyPr/>
          <a:lstStyle/>
          <a:p>
            <a:fld id="{ECB26920-7A69-4D2D-9AA8-4CB463C258E7}" type="slidenum">
              <a:rPr lang="es-MX" smtClean="0"/>
              <a:t>‹#›</a:t>
            </a:fld>
            <a:endParaRPr lang="es-MX"/>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s-ES" smtClean="0"/>
              <a:t>Haga clic en el icono para agregar una imagen</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s-ES" smtClean="0"/>
              <a:t>Haga clic para modificar el estilo de título del patrón</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25AA1A5-8CC0-4637-8475-0D730EF6513B}" type="datetimeFigureOut">
              <a:rPr lang="es-MX" smtClean="0"/>
              <a:t>23/08/2013</a:t>
            </a:fld>
            <a:endParaRPr lang="es-MX"/>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s-MX"/>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ECB26920-7A69-4D2D-9AA8-4CB463C258E7}" type="slidenum">
              <a:rPr lang="es-MX" smtClean="0"/>
              <a:t>‹#›</a:t>
            </a:fld>
            <a:endParaRPr lang="es-MX"/>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04800" y="152400"/>
            <a:ext cx="8610600" cy="914400"/>
          </a:xfrm>
          <a:prstGeom prst="rect">
            <a:avLst/>
          </a:prstGeom>
          <a:noFill/>
          <a:ln>
            <a:noFill/>
          </a:ln>
          <a:effectLst>
            <a:outerShdw blurRad="63500" dist="17961" dir="2700000" algn="ctr" rotWithShape="0">
              <a:schemeClr val="bg2">
                <a:alpha val="74998"/>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304800" y="1066800"/>
            <a:ext cx="71628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304800" y="6400800"/>
            <a:ext cx="22860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fld id="{F16FAC1D-2E23-416A-B9F2-2844C72E4294}" type="datetimeFigureOut">
              <a:rPr lang="en-US" smtClean="0">
                <a:solidFill>
                  <a:srgbClr val="66FFFF"/>
                </a:solidFill>
                <a:ea typeface="ＭＳ Ｐゴシック" pitchFamily="34" charset="-128"/>
              </a:rPr>
              <a:pPr fontAlgn="base">
                <a:spcBef>
                  <a:spcPct val="0"/>
                </a:spcBef>
                <a:spcAft>
                  <a:spcPct val="0"/>
                </a:spcAft>
              </a:pPr>
              <a:t>8/23/2013</a:t>
            </a:fld>
            <a:endParaRPr lang="en-US" smtClean="0">
              <a:solidFill>
                <a:srgbClr val="66FFFF"/>
              </a:solidFill>
              <a:ea typeface="ＭＳ Ｐゴシック" pitchFamily="34" charset="-128"/>
            </a:endParaRPr>
          </a:p>
        </p:txBody>
      </p:sp>
      <p:sp>
        <p:nvSpPr>
          <p:cNvPr id="1029" name="Rectangle 5"/>
          <p:cNvSpPr>
            <a:spLocks noGrp="1" noChangeArrowheads="1"/>
          </p:cNvSpPr>
          <p:nvPr>
            <p:ph type="ftr" sz="quarter" idx="3"/>
          </p:nvPr>
        </p:nvSpPr>
        <p:spPr bwMode="auto">
          <a:xfrm>
            <a:off x="3124200" y="6400800"/>
            <a:ext cx="28956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ea typeface="ＭＳ Ｐゴシック" charset="0"/>
                <a:cs typeface="+mn-cs"/>
              </a:defRPr>
            </a:lvl1pPr>
          </a:lstStyle>
          <a:p>
            <a:pPr fontAlgn="base">
              <a:spcBef>
                <a:spcPct val="0"/>
              </a:spcBef>
              <a:spcAft>
                <a:spcPct val="0"/>
              </a:spcAft>
              <a:defRPr/>
            </a:pPr>
            <a:endParaRPr lang="en-US">
              <a:solidFill>
                <a:srgbClr val="66FFFF"/>
              </a:solidFill>
            </a:endParaRPr>
          </a:p>
        </p:txBody>
      </p:sp>
      <p:sp>
        <p:nvSpPr>
          <p:cNvPr id="1030" name="Rectangle 6"/>
          <p:cNvSpPr>
            <a:spLocks noGrp="1" noChangeArrowheads="1"/>
          </p:cNvSpPr>
          <p:nvPr>
            <p:ph type="sldNum" sz="quarter" idx="4"/>
          </p:nvPr>
        </p:nvSpPr>
        <p:spPr bwMode="auto">
          <a:xfrm>
            <a:off x="6553200" y="6400800"/>
            <a:ext cx="23622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EAA2F54A-923D-40D8-9B63-C34576E6A0CB}" type="slidenum">
              <a:rPr lang="en-US" smtClean="0">
                <a:solidFill>
                  <a:srgbClr val="66FFFF"/>
                </a:solidFill>
                <a:ea typeface="ＭＳ Ｐゴシック" pitchFamily="34" charset="-128"/>
              </a:rPr>
              <a:pPr fontAlgn="base">
                <a:spcBef>
                  <a:spcPct val="0"/>
                </a:spcBef>
                <a:spcAft>
                  <a:spcPct val="0"/>
                </a:spcAft>
              </a:pPr>
              <a:t>‹#›</a:t>
            </a:fld>
            <a:endParaRPr lang="en-US" smtClean="0">
              <a:solidFill>
                <a:srgbClr val="66FFFF"/>
              </a:solidFill>
              <a:ea typeface="ＭＳ Ｐゴシック" pitchFamily="34" charset="-128"/>
            </a:endParaRPr>
          </a:p>
        </p:txBody>
      </p:sp>
    </p:spTree>
    <p:extLst>
      <p:ext uri="{BB962C8B-B14F-4D97-AF65-F5344CB8AC3E}">
        <p14:creationId xmlns:p14="http://schemas.microsoft.com/office/powerpoint/2010/main" val="2680223091"/>
      </p:ext>
    </p:extLst>
  </p:cSld>
  <p:clrMap bg1="dk2" tx1="lt1" bg2="dk1"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0" fontAlgn="base" hangingPunct="0">
        <a:spcBef>
          <a:spcPct val="0"/>
        </a:spcBef>
        <a:spcAft>
          <a:spcPct val="0"/>
        </a:spcAft>
        <a:defRPr sz="3800" b="1">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3800" b="1">
          <a:solidFill>
            <a:schemeClr val="tx2"/>
          </a:solidFill>
          <a:latin typeface="Arial" charset="0"/>
          <a:ea typeface="ＭＳ Ｐゴシック" charset="0"/>
          <a:cs typeface="ＭＳ Ｐゴシック" charset="0"/>
        </a:defRPr>
      </a:lvl2pPr>
      <a:lvl3pPr algn="l" rtl="0" eaLnBrk="0" fontAlgn="base" hangingPunct="0">
        <a:spcBef>
          <a:spcPct val="0"/>
        </a:spcBef>
        <a:spcAft>
          <a:spcPct val="0"/>
        </a:spcAft>
        <a:defRPr sz="3800" b="1">
          <a:solidFill>
            <a:schemeClr val="tx2"/>
          </a:solidFill>
          <a:latin typeface="Arial" charset="0"/>
          <a:ea typeface="ＭＳ Ｐゴシック" charset="0"/>
          <a:cs typeface="ＭＳ Ｐゴシック" charset="0"/>
        </a:defRPr>
      </a:lvl3pPr>
      <a:lvl4pPr algn="l" rtl="0" eaLnBrk="0" fontAlgn="base" hangingPunct="0">
        <a:spcBef>
          <a:spcPct val="0"/>
        </a:spcBef>
        <a:spcAft>
          <a:spcPct val="0"/>
        </a:spcAft>
        <a:defRPr sz="3800" b="1">
          <a:solidFill>
            <a:schemeClr val="tx2"/>
          </a:solidFill>
          <a:latin typeface="Arial" charset="0"/>
          <a:ea typeface="ＭＳ Ｐゴシック" charset="0"/>
          <a:cs typeface="ＭＳ Ｐゴシック" charset="0"/>
        </a:defRPr>
      </a:lvl4pPr>
      <a:lvl5pPr algn="l" rtl="0" eaLnBrk="0" fontAlgn="base" hangingPunct="0">
        <a:spcBef>
          <a:spcPct val="0"/>
        </a:spcBef>
        <a:spcAft>
          <a:spcPct val="0"/>
        </a:spcAft>
        <a:defRPr sz="3800" b="1">
          <a:solidFill>
            <a:schemeClr val="tx2"/>
          </a:solidFill>
          <a:latin typeface="Arial" charset="0"/>
          <a:ea typeface="ＭＳ Ｐゴシック" charset="0"/>
          <a:cs typeface="ＭＳ Ｐゴシック" charset="0"/>
        </a:defRPr>
      </a:lvl5pPr>
      <a:lvl6pPr marL="457200" algn="l" rtl="0" eaLnBrk="1" fontAlgn="base" hangingPunct="1">
        <a:spcBef>
          <a:spcPct val="0"/>
        </a:spcBef>
        <a:spcAft>
          <a:spcPct val="0"/>
        </a:spcAft>
        <a:defRPr sz="3800" b="1">
          <a:solidFill>
            <a:schemeClr val="tx2"/>
          </a:solidFill>
          <a:latin typeface="Arial" charset="0"/>
        </a:defRPr>
      </a:lvl6pPr>
      <a:lvl7pPr marL="914400" algn="l" rtl="0" eaLnBrk="1" fontAlgn="base" hangingPunct="1">
        <a:spcBef>
          <a:spcPct val="0"/>
        </a:spcBef>
        <a:spcAft>
          <a:spcPct val="0"/>
        </a:spcAft>
        <a:defRPr sz="3800" b="1">
          <a:solidFill>
            <a:schemeClr val="tx2"/>
          </a:solidFill>
          <a:latin typeface="Arial" charset="0"/>
        </a:defRPr>
      </a:lvl7pPr>
      <a:lvl8pPr marL="1371600" algn="l" rtl="0" eaLnBrk="1" fontAlgn="base" hangingPunct="1">
        <a:spcBef>
          <a:spcPct val="0"/>
        </a:spcBef>
        <a:spcAft>
          <a:spcPct val="0"/>
        </a:spcAft>
        <a:defRPr sz="3800" b="1">
          <a:solidFill>
            <a:schemeClr val="tx2"/>
          </a:solidFill>
          <a:latin typeface="Arial" charset="0"/>
        </a:defRPr>
      </a:lvl8pPr>
      <a:lvl9pPr marL="1828800" algn="l" rtl="0" eaLnBrk="1" fontAlgn="base" hangingPunct="1">
        <a:spcBef>
          <a:spcPct val="0"/>
        </a:spcBef>
        <a:spcAft>
          <a:spcPct val="0"/>
        </a:spcAft>
        <a:defRPr sz="3800" b="1">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32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32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32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3200">
          <a:solidFill>
            <a:schemeClr val="tx1"/>
          </a:solidFill>
          <a:latin typeface="+mn-lt"/>
          <a:ea typeface="ＭＳ Ｐゴシック" charset="0"/>
        </a:defRPr>
      </a:lvl5pPr>
      <a:lvl6pPr marL="2514600" indent="-228600" algn="l" rtl="0" eaLnBrk="1" fontAlgn="base" hangingPunct="1">
        <a:spcBef>
          <a:spcPct val="20000"/>
        </a:spcBef>
        <a:spcAft>
          <a:spcPct val="0"/>
        </a:spcAft>
        <a:buChar char="»"/>
        <a:defRPr sz="3200">
          <a:solidFill>
            <a:schemeClr val="tx1"/>
          </a:solidFill>
          <a:latin typeface="+mn-lt"/>
        </a:defRPr>
      </a:lvl6pPr>
      <a:lvl7pPr marL="2971800" indent="-228600" algn="l" rtl="0" eaLnBrk="1" fontAlgn="base" hangingPunct="1">
        <a:spcBef>
          <a:spcPct val="20000"/>
        </a:spcBef>
        <a:spcAft>
          <a:spcPct val="0"/>
        </a:spcAft>
        <a:buChar char="»"/>
        <a:defRPr sz="3200">
          <a:solidFill>
            <a:schemeClr val="tx1"/>
          </a:solidFill>
          <a:latin typeface="+mn-lt"/>
        </a:defRPr>
      </a:lvl7pPr>
      <a:lvl8pPr marL="3429000" indent="-228600" algn="l" rtl="0" eaLnBrk="1" fontAlgn="base" hangingPunct="1">
        <a:spcBef>
          <a:spcPct val="20000"/>
        </a:spcBef>
        <a:spcAft>
          <a:spcPct val="0"/>
        </a:spcAft>
        <a:buChar char="»"/>
        <a:defRPr sz="3200">
          <a:solidFill>
            <a:schemeClr val="tx1"/>
          </a:solidFill>
          <a:latin typeface="+mn-lt"/>
        </a:defRPr>
      </a:lvl8pPr>
      <a:lvl9pPr marL="3886200" indent="-228600" algn="l" rtl="0" eaLnBrk="1" fontAlgn="base" hangingPunct="1">
        <a:spcBef>
          <a:spcPct val="20000"/>
        </a:spcBef>
        <a:spcAft>
          <a:spcPct val="0"/>
        </a:spcAft>
        <a:buChar char="»"/>
        <a:defRPr sz="32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image" Target="../media/image19.JPG"/><Relationship Id="rId5" Type="http://schemas.openxmlformats.org/officeDocument/2006/relationships/image" Target="../media/image18.jpg"/><Relationship Id="rId4" Type="http://schemas.openxmlformats.org/officeDocument/2006/relationships/image" Target="../media/image17.jp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jp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7.xml"/><Relationship Id="rId1" Type="http://schemas.openxmlformats.org/officeDocument/2006/relationships/slideLayout" Target="../slideLayouts/slideLayout13.xml"/><Relationship Id="rId5" Type="http://schemas.openxmlformats.org/officeDocument/2006/relationships/image" Target="../media/image25.jpeg"/><Relationship Id="rId4" Type="http://schemas.openxmlformats.org/officeDocument/2006/relationships/image" Target="../media/image24.png"/></Relationships>
</file>

<file path=ppt/slides/_rels/slide34.x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image" Target="../media/image31.jpeg"/></Relationships>
</file>

<file path=ppt/slides/_rels/slide39.x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notesSlide" Target="../notesSlides/notesSlide20.xml"/><Relationship Id="rId1" Type="http://schemas.openxmlformats.org/officeDocument/2006/relationships/slideLayout" Target="../slideLayouts/slideLayout13.xml"/><Relationship Id="rId4" Type="http://schemas.openxmlformats.org/officeDocument/2006/relationships/image" Target="../media/image31.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7.xml"/><Relationship Id="rId4" Type="http://schemas.openxmlformats.org/officeDocument/2006/relationships/image" Target="../media/image35.jpeg"/></Relationships>
</file>

<file path=ppt/slides/_rels/slide4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2.xml"/><Relationship Id="rId1" Type="http://schemas.openxmlformats.org/officeDocument/2006/relationships/slideLayout" Target="../slideLayouts/slideLayout13.xml"/><Relationship Id="rId4" Type="http://schemas.openxmlformats.org/officeDocument/2006/relationships/image" Target="../media/image37.jpeg"/></Relationships>
</file>

<file path=ppt/slides/_rels/slide4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3.xml"/><Relationship Id="rId1" Type="http://schemas.openxmlformats.org/officeDocument/2006/relationships/slideLayout" Target="../slideLayouts/slideLayout13.xml"/><Relationship Id="rId4" Type="http://schemas.openxmlformats.org/officeDocument/2006/relationships/image" Target="../media/image39.jpe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40.wmf"/><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3" Type="http://schemas.openxmlformats.org/officeDocument/2006/relationships/image" Target="../media/image41.wmf"/><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www.parable.com/youthbuilders/item_0830729232.htm" TargetMode="External"/><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457200"/>
            <a:ext cx="8458200" cy="1219200"/>
          </a:xfrm>
          <a:extLst>
            <a:ext uri="{FAA26D3D-D897-4be2-8F04-BA451C77F1D7}">
              <ma14:placeholderFlag xmlns:ma14="http://schemas.microsoft.com/office/mac/drawingml/2011/main" xmlns="" val="1"/>
            </a:ext>
          </a:extLst>
        </p:spPr>
        <p:txBody>
          <a:bodyPr/>
          <a:lstStyle/>
          <a:p>
            <a:pPr eaLnBrk="1" hangingPunct="1"/>
            <a:r>
              <a:rPr lang="en-US" smtClean="0">
                <a:effectLst>
                  <a:outerShdw blurRad="38100" dist="38100" dir="2700000" algn="tl">
                    <a:srgbClr val="000000"/>
                  </a:outerShdw>
                </a:effectLst>
                <a:ea typeface="ＭＳ Ｐゴシック" pitchFamily="34" charset="-128"/>
              </a:rPr>
              <a:t>INVOLVING CHILDREN IN MINISTRY &amp; SERVICE </a:t>
            </a:r>
          </a:p>
        </p:txBody>
      </p:sp>
      <p:sp>
        <p:nvSpPr>
          <p:cNvPr id="3075" name="Subtitle 2"/>
          <p:cNvSpPr>
            <a:spLocks noGrp="1"/>
          </p:cNvSpPr>
          <p:nvPr>
            <p:ph type="subTitle" idx="1"/>
          </p:nvPr>
        </p:nvSpPr>
        <p:spPr>
          <a:xfrm>
            <a:off x="530225" y="5638800"/>
            <a:ext cx="8458200" cy="609600"/>
          </a:xfrm>
        </p:spPr>
        <p:txBody>
          <a:bodyPr/>
          <a:lstStyle/>
          <a:p>
            <a:pPr eaLnBrk="1" hangingPunct="1">
              <a:spcBef>
                <a:spcPct val="0"/>
              </a:spcBef>
            </a:pPr>
            <a:r>
              <a:rPr lang="en-US" dirty="0" smtClean="0">
                <a:solidFill>
                  <a:schemeClr val="tx2"/>
                </a:solidFill>
                <a:effectLst>
                  <a:outerShdw blurRad="38100" dist="38100" dir="2700000" algn="tl">
                    <a:srgbClr val="000000"/>
                  </a:outerShdw>
                </a:effectLst>
                <a:ea typeface="ＭＳ Ｐゴシック" pitchFamily="34" charset="-128"/>
              </a:rPr>
              <a:t>Leadership Certification Level IV, #2</a:t>
            </a:r>
          </a:p>
          <a:p>
            <a:pPr eaLnBrk="1" hangingPunct="1"/>
            <a:endParaRPr lang="en-US" sz="1800" dirty="0" smtClean="0">
              <a:ea typeface="ＭＳ Ｐゴシック" pitchFamily="34" charset="-128"/>
            </a:endParaRPr>
          </a:p>
        </p:txBody>
      </p:sp>
      <p:pic>
        <p:nvPicPr>
          <p:cNvPr id="14339" name="Picture 3" descr="girl with books.jpg"/>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556791">
            <a:off x="3208338" y="3435350"/>
            <a:ext cx="906462" cy="159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Copy of ChildrenImage2.JPG"/>
          <p:cNvPicPr>
            <a:picLocks noChangeAspect="1"/>
          </p:cNvPicPr>
          <p:nvPr/>
        </p:nvPicPr>
        <p:blipFill>
          <a:blip r:embed="rId4" cstate="print">
            <a:clrChange>
              <a:clrFrom>
                <a:srgbClr val="FFFFFF"/>
              </a:clrFrom>
              <a:clrTo>
                <a:srgbClr val="FFFFFF">
                  <a:alpha val="0"/>
                </a:srgbClr>
              </a:clrTo>
            </a:clrChange>
            <a:lum bright="10000" contrast="10000"/>
          </a:blip>
          <a:stretch>
            <a:fillRect/>
          </a:stretch>
        </p:blipFill>
        <p:spPr>
          <a:xfrm rot="20328701">
            <a:off x="1435795" y="3708915"/>
            <a:ext cx="1228388" cy="1076422"/>
          </a:xfrm>
          <a:prstGeom prst="ellipse">
            <a:avLst/>
          </a:prstGeom>
        </p:spPr>
      </p:pic>
      <p:pic>
        <p:nvPicPr>
          <p:cNvPr id="8" name="Picture 7" descr="Copy (2) of UB2BQCsfeOou.jpg"/>
          <p:cNvPicPr>
            <a:picLocks noChangeAspect="1"/>
          </p:cNvPicPr>
          <p:nvPr/>
        </p:nvPicPr>
        <p:blipFill>
          <a:blip r:embed="rId5" cstate="print">
            <a:clrChange>
              <a:clrFrom>
                <a:srgbClr val="FFFFFF"/>
              </a:clrFrom>
              <a:clrTo>
                <a:srgbClr val="FFFFFF">
                  <a:alpha val="0"/>
                </a:srgbClr>
              </a:clrTo>
            </a:clrChange>
            <a:lum bright="10000" contrast="10000"/>
          </a:blip>
          <a:stretch>
            <a:fillRect/>
          </a:stretch>
        </p:blipFill>
        <p:spPr>
          <a:xfrm rot="687841">
            <a:off x="4853966" y="3256843"/>
            <a:ext cx="1079137" cy="1060450"/>
          </a:xfrm>
          <a:prstGeom prst="ellipse">
            <a:avLst/>
          </a:prstGeom>
        </p:spPr>
      </p:pic>
      <p:pic>
        <p:nvPicPr>
          <p:cNvPr id="10" name="Picture 9" descr="BoyPlayingBaseball.jpg"/>
          <p:cNvPicPr>
            <a:picLocks noChangeAspect="1"/>
          </p:cNvPicPr>
          <p:nvPr/>
        </p:nvPicPr>
        <p:blipFill>
          <a:blip r:embed="rId6" cstate="print">
            <a:clrChange>
              <a:clrFrom>
                <a:srgbClr val="FFFFFB"/>
              </a:clrFrom>
              <a:clrTo>
                <a:srgbClr val="FFFFFB">
                  <a:alpha val="0"/>
                </a:srgbClr>
              </a:clrTo>
            </a:clrChange>
            <a:lum bright="10000" contrast="10000"/>
          </a:blip>
          <a:stretch>
            <a:fillRect/>
          </a:stretch>
        </p:blipFill>
        <p:spPr>
          <a:xfrm rot="21398140">
            <a:off x="6513747" y="2777645"/>
            <a:ext cx="1211714" cy="1287921"/>
          </a:xfrm>
          <a:prstGeom prst="rect">
            <a:avLst/>
          </a:prstGeom>
          <a:scene3d>
            <a:camera prst="isometricLeftDown"/>
            <a:lightRig rig="threePt" dir="t"/>
          </a:scene3d>
        </p:spPr>
      </p:pic>
    </p:spTree>
    <p:extLst>
      <p:ext uri="{BB962C8B-B14F-4D97-AF65-F5344CB8AC3E}">
        <p14:creationId xmlns:p14="http://schemas.microsoft.com/office/powerpoint/2010/main" val="377495793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irlHoldingPresents.jpg"/>
          <p:cNvPicPr>
            <a:picLocks noChangeAspect="1"/>
          </p:cNvPicPr>
          <p:nvPr/>
        </p:nvPicPr>
        <p:blipFill>
          <a:blip r:embed="rId3" cstate="print"/>
          <a:stretch>
            <a:fillRect/>
          </a:stretch>
        </p:blipFill>
        <p:spPr>
          <a:xfrm rot="546861">
            <a:off x="7153982" y="951691"/>
            <a:ext cx="1587484" cy="1939386"/>
          </a:xfrm>
          <a:prstGeom prst="ellipse">
            <a:avLst/>
          </a:prstGeom>
          <a:ln>
            <a:solidFill>
              <a:schemeClr val="bg1"/>
            </a:solidFill>
          </a:ln>
        </p:spPr>
      </p:pic>
      <p:sp>
        <p:nvSpPr>
          <p:cNvPr id="2" name="Title 1"/>
          <p:cNvSpPr>
            <a:spLocks noGrp="1"/>
          </p:cNvSpPr>
          <p:nvPr>
            <p:ph type="title"/>
          </p:nvPr>
        </p:nvSpPr>
        <p:spPr>
          <a:xfrm>
            <a:off x="533400" y="304800"/>
            <a:ext cx="8610600" cy="914400"/>
          </a:xfrm>
        </p:spPr>
        <p:txBody>
          <a:bodyPr/>
          <a:lstStyle/>
          <a:p>
            <a:pPr eaLnBrk="1" hangingPunct="1"/>
            <a:r>
              <a:rPr lang="en-US" smtClean="0">
                <a:effectLst>
                  <a:outerShdw blurRad="38100" dist="38100" dir="2700000" algn="tl">
                    <a:srgbClr val="000000"/>
                  </a:outerShdw>
                </a:effectLst>
                <a:ea typeface="ＭＳ Ｐゴシック" pitchFamily="34" charset="-128"/>
              </a:rPr>
              <a:t>Why Get Kids Involved in Ministry 			   and Service?</a:t>
            </a:r>
          </a:p>
        </p:txBody>
      </p:sp>
      <p:sp>
        <p:nvSpPr>
          <p:cNvPr id="3" name="Content Placeholder 2"/>
          <p:cNvSpPr>
            <a:spLocks noGrp="1"/>
          </p:cNvSpPr>
          <p:nvPr>
            <p:ph idx="1"/>
          </p:nvPr>
        </p:nvSpPr>
        <p:spPr>
          <a:xfrm>
            <a:off x="304800" y="1600200"/>
            <a:ext cx="7162800" cy="4876800"/>
          </a:xfrm>
        </p:spPr>
        <p:txBody>
          <a:bodyPr/>
          <a:lstStyle/>
          <a:p>
            <a:pPr eaLnBrk="1" hangingPunct="1"/>
            <a:r>
              <a:rPr lang="en-US" sz="3600" b="1" smtClean="0">
                <a:effectLst>
                  <a:outerShdw blurRad="38100" dist="38100" dir="2700000" algn="tl">
                    <a:srgbClr val="000000"/>
                  </a:outerShdw>
                </a:effectLst>
                <a:ea typeface="ＭＳ Ｐゴシック" pitchFamily="34" charset="-128"/>
              </a:rPr>
              <a:t>Great opportunity to put their growing faith into action. </a:t>
            </a:r>
          </a:p>
          <a:p>
            <a:pPr eaLnBrk="1" hangingPunct="1"/>
            <a:r>
              <a:rPr lang="en-US" sz="3600" b="1" smtClean="0">
                <a:effectLst>
                  <a:outerShdw blurRad="38100" dist="38100" dir="2700000" algn="tl">
                    <a:srgbClr val="000000"/>
                  </a:outerShdw>
                </a:effectLst>
                <a:ea typeface="ＭＳ Ｐゴシック" pitchFamily="34" charset="-128"/>
              </a:rPr>
              <a:t>Develop empathy for others.</a:t>
            </a:r>
          </a:p>
          <a:p>
            <a:pPr eaLnBrk="1" hangingPunct="1"/>
            <a:r>
              <a:rPr lang="en-US" sz="3600" b="1" smtClean="0">
                <a:effectLst>
                  <a:outerShdw blurRad="38100" dist="38100" dir="2700000" algn="tl">
                    <a:srgbClr val="000000"/>
                  </a:outerShdw>
                </a:effectLst>
                <a:ea typeface="ＭＳ Ｐゴシック" pitchFamily="34" charset="-128"/>
              </a:rPr>
              <a:t>Great opportunity to introduce children &amp; teens to the wonderful world of giving—their time, their talents, their treasures.</a:t>
            </a:r>
          </a:p>
        </p:txBody>
      </p:sp>
    </p:spTree>
    <p:extLst>
      <p:ext uri="{BB962C8B-B14F-4D97-AF65-F5344CB8AC3E}">
        <p14:creationId xmlns:p14="http://schemas.microsoft.com/office/powerpoint/2010/main" val="2719516325"/>
      </p:ext>
    </p:extLst>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igerian girls reduced.jpg"/>
          <p:cNvPicPr>
            <a:picLocks noChangeAspect="1"/>
          </p:cNvPicPr>
          <p:nvPr/>
        </p:nvPicPr>
        <p:blipFill>
          <a:blip r:embed="rId3" cstate="print">
            <a:lum bright="10000" contrast="10000"/>
          </a:blip>
          <a:stretch>
            <a:fillRect/>
          </a:stretch>
        </p:blipFill>
        <p:spPr>
          <a:xfrm rot="996268">
            <a:off x="6388448" y="322663"/>
            <a:ext cx="2536243" cy="1905000"/>
          </a:xfrm>
          <a:prstGeom prst="ellipse">
            <a:avLst/>
          </a:prstGeom>
          <a:ln w="28575">
            <a:solidFill>
              <a:srgbClr val="FFFF00"/>
            </a:solidFill>
          </a:ln>
          <a:effectLst>
            <a:glow rad="101600">
              <a:schemeClr val="accent2">
                <a:satMod val="175000"/>
                <a:alpha val="40000"/>
              </a:schemeClr>
            </a:glow>
          </a:effectLst>
        </p:spPr>
      </p:pic>
      <p:sp>
        <p:nvSpPr>
          <p:cNvPr id="2" name="Title 1"/>
          <p:cNvSpPr>
            <a:spLocks noGrp="1"/>
          </p:cNvSpPr>
          <p:nvPr>
            <p:ph type="title"/>
          </p:nvPr>
        </p:nvSpPr>
        <p:spPr>
          <a:xfrm>
            <a:off x="304800" y="0"/>
            <a:ext cx="8305800" cy="1066800"/>
          </a:xfrm>
        </p:spPr>
        <p:txBody>
          <a:bodyPr/>
          <a:lstStyle/>
          <a:p>
            <a:pPr>
              <a:defRPr/>
            </a:pPr>
            <a:r>
              <a:rPr lang="en-US" sz="4000">
                <a:effectLst>
                  <a:outerShdw blurRad="38100" dist="38100" dir="2700000" algn="tl">
                    <a:srgbClr val="000000"/>
                  </a:outerShdw>
                </a:effectLst>
                <a:cs typeface="+mj-cs"/>
              </a:rPr>
              <a:t>Why Get Kids Involved?</a:t>
            </a:r>
            <a:endParaRPr lang="en-US" sz="4000">
              <a:cs typeface="+mj-cs"/>
            </a:endParaRPr>
          </a:p>
        </p:txBody>
      </p:sp>
      <p:sp>
        <p:nvSpPr>
          <p:cNvPr id="3" name="Content Placeholder 2"/>
          <p:cNvSpPr>
            <a:spLocks noGrp="1"/>
          </p:cNvSpPr>
          <p:nvPr>
            <p:ph idx="1"/>
          </p:nvPr>
        </p:nvSpPr>
        <p:spPr>
          <a:xfrm>
            <a:off x="304800" y="1524000"/>
            <a:ext cx="7162800" cy="4572000"/>
          </a:xfrm>
        </p:spPr>
        <p:txBody>
          <a:bodyPr/>
          <a:lstStyle/>
          <a:p>
            <a:pPr>
              <a:defRPr/>
            </a:pPr>
            <a:r>
              <a:rPr lang="en-US" sz="3600" b="1" dirty="0">
                <a:effectLst>
                  <a:outerShdw blurRad="38100" dist="38100" dir="2700000" algn="tl">
                    <a:srgbClr val="000000"/>
                  </a:outerShdw>
                </a:effectLst>
                <a:cs typeface="+mn-cs"/>
              </a:rPr>
              <a:t>Build positive relationships with adults and peers.</a:t>
            </a:r>
          </a:p>
          <a:p>
            <a:pPr>
              <a:defRPr/>
            </a:pPr>
            <a:r>
              <a:rPr lang="en-US" sz="3600" b="1" dirty="0">
                <a:cs typeface="+mn-cs"/>
              </a:rPr>
              <a:t>Become empowered to make a difference in their world, </a:t>
            </a:r>
          </a:p>
          <a:p>
            <a:pPr eaLnBrk="1" hangingPunct="1">
              <a:defRPr/>
            </a:pPr>
            <a:r>
              <a:rPr lang="en-US" sz="3600" b="1" dirty="0">
                <a:cs typeface="+mn-cs"/>
              </a:rPr>
              <a:t>Feel valued within the church family and realize that they can be used by God for His purposes. </a:t>
            </a:r>
          </a:p>
          <a:p>
            <a:pPr eaLnBrk="1" hangingPunct="1">
              <a:buFontTx/>
              <a:buNone/>
              <a:defRPr/>
            </a:pPr>
            <a:endParaRPr lang="en-US" sz="3600" dirty="0">
              <a:cs typeface="+mn-cs"/>
            </a:endParaRPr>
          </a:p>
          <a:p>
            <a:pPr eaLnBrk="1" hangingPunct="1">
              <a:defRPr/>
            </a:pPr>
            <a:endParaRPr lang="en-US" sz="3600" dirty="0">
              <a:cs typeface="+mn-cs"/>
            </a:endParaRPr>
          </a:p>
          <a:p>
            <a:pPr>
              <a:defRPr/>
            </a:pPr>
            <a:endParaRPr lang="en-US" sz="3600" dirty="0">
              <a:effectLst>
                <a:outerShdw blurRad="38100" dist="38100" dir="2700000" algn="tl">
                  <a:srgbClr val="000000"/>
                </a:outerShdw>
              </a:effectLst>
              <a:cs typeface="+mn-cs"/>
            </a:endParaRPr>
          </a:p>
        </p:txBody>
      </p:sp>
    </p:spTree>
    <p:extLst>
      <p:ext uri="{BB962C8B-B14F-4D97-AF65-F5344CB8AC3E}">
        <p14:creationId xmlns:p14="http://schemas.microsoft.com/office/powerpoint/2010/main" val="2202815944"/>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plus(i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plus(in)">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3"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plus(i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eijing chm.jpg"/>
          <p:cNvPicPr>
            <a:picLocks noChangeAspect="1"/>
          </p:cNvPicPr>
          <p:nvPr/>
        </p:nvPicPr>
        <p:blipFill>
          <a:blip r:embed="rId3" cstate="print">
            <a:lum bright="20000" contrast="10000"/>
          </a:blip>
          <a:stretch>
            <a:fillRect/>
          </a:stretch>
        </p:blipFill>
        <p:spPr>
          <a:xfrm rot="585912">
            <a:off x="6553200" y="304800"/>
            <a:ext cx="2209800" cy="166189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Title 4"/>
          <p:cNvSpPr>
            <a:spLocks noGrp="1"/>
          </p:cNvSpPr>
          <p:nvPr>
            <p:ph type="title"/>
          </p:nvPr>
        </p:nvSpPr>
        <p:spPr>
          <a:xfrm>
            <a:off x="304800" y="457200"/>
            <a:ext cx="7086600" cy="914400"/>
          </a:xfrm>
        </p:spPr>
        <p:txBody>
          <a:bodyPr/>
          <a:lstStyle/>
          <a:p>
            <a:pPr eaLnBrk="1" hangingPunct="1">
              <a:defRPr/>
            </a:pPr>
            <a:r>
              <a:rPr lang="en-US" sz="4400">
                <a:effectLst>
                  <a:outerShdw blurRad="38100" dist="38100" dir="2700000" algn="tl">
                    <a:srgbClr val="000000"/>
                  </a:outerShdw>
                </a:effectLst>
                <a:cs typeface="+mj-cs"/>
              </a:rPr>
              <a:t>Why Get Kids Involved?</a:t>
            </a:r>
            <a:endParaRPr lang="en-US" sz="4400">
              <a:cs typeface="+mj-cs"/>
            </a:endParaRPr>
          </a:p>
        </p:txBody>
      </p:sp>
      <p:sp>
        <p:nvSpPr>
          <p:cNvPr id="3" name="Content Placeholder 2"/>
          <p:cNvSpPr>
            <a:spLocks noGrp="1"/>
          </p:cNvSpPr>
          <p:nvPr>
            <p:ph idx="1"/>
          </p:nvPr>
        </p:nvSpPr>
        <p:spPr>
          <a:xfrm>
            <a:off x="381000" y="2141538"/>
            <a:ext cx="7467600" cy="4267200"/>
          </a:xfrm>
        </p:spPr>
        <p:txBody>
          <a:bodyPr/>
          <a:lstStyle/>
          <a:p>
            <a:pPr eaLnBrk="1" hangingPunct="1">
              <a:defRPr/>
            </a:pPr>
            <a:r>
              <a:rPr lang="en-US" sz="3600" b="1" dirty="0" smtClean="0">
                <a:effectLst>
                  <a:outerShdw blurRad="38100" dist="38100" dir="2700000" algn="tl">
                    <a:srgbClr val="000000">
                      <a:alpha val="43137"/>
                    </a:srgbClr>
                  </a:outerShdw>
                </a:effectLst>
                <a:ea typeface="ＭＳ Ｐゴシック" pitchFamily="34" charset="-128"/>
                <a:cs typeface="+mn-cs"/>
              </a:rPr>
              <a:t>Discover the plan and purpose God has for their lives.</a:t>
            </a:r>
          </a:p>
          <a:p>
            <a:pPr eaLnBrk="1" hangingPunct="1">
              <a:defRPr/>
            </a:pPr>
            <a:r>
              <a:rPr lang="en-US" sz="3600" b="1" dirty="0" smtClean="0">
                <a:effectLst>
                  <a:outerShdw blurRad="38100" dist="38100" dir="2700000" algn="tl">
                    <a:srgbClr val="000000">
                      <a:alpha val="43137"/>
                    </a:srgbClr>
                  </a:outerShdw>
                </a:effectLst>
                <a:ea typeface="ＭＳ Ｐゴシック" pitchFamily="34" charset="-128"/>
                <a:cs typeface="+mn-cs"/>
              </a:rPr>
              <a:t>Understand that Christ calls us to a lifestyle of </a:t>
            </a:r>
            <a:r>
              <a:rPr lang="en-US" sz="3600" b="1" dirty="0" err="1" smtClean="0">
                <a:effectLst>
                  <a:outerShdw blurRad="38100" dist="38100" dir="2700000" algn="tl">
                    <a:srgbClr val="000000">
                      <a:alpha val="43137"/>
                    </a:srgbClr>
                  </a:outerShdw>
                </a:effectLst>
                <a:ea typeface="ＭＳ Ｐゴシック" pitchFamily="34" charset="-128"/>
                <a:cs typeface="+mn-cs"/>
              </a:rPr>
              <a:t>servanthood</a:t>
            </a:r>
            <a:r>
              <a:rPr lang="en-US" sz="3600" b="1" dirty="0" smtClean="0">
                <a:effectLst>
                  <a:outerShdw blurRad="38100" dist="38100" dir="2700000" algn="tl">
                    <a:srgbClr val="000000">
                      <a:alpha val="43137"/>
                    </a:srgbClr>
                  </a:outerShdw>
                </a:effectLst>
                <a:ea typeface="ＭＳ Ｐゴシック" pitchFamily="34" charset="-128"/>
                <a:cs typeface="+mn-cs"/>
              </a:rPr>
              <a:t> and a heart for mission.</a:t>
            </a:r>
          </a:p>
          <a:p>
            <a:pPr eaLnBrk="1" hangingPunct="1">
              <a:defRPr/>
            </a:pPr>
            <a:r>
              <a:rPr lang="en-US" sz="3600" b="1" dirty="0" smtClean="0">
                <a:effectLst>
                  <a:outerShdw blurRad="38100" dist="38100" dir="2700000" algn="tl">
                    <a:srgbClr val="000000">
                      <a:alpha val="43137"/>
                    </a:srgbClr>
                  </a:outerShdw>
                </a:effectLst>
                <a:ea typeface="ＭＳ Ｐゴシック" pitchFamily="34" charset="-128"/>
                <a:cs typeface="+mn-cs"/>
              </a:rPr>
              <a:t>Learn valuable life lessons.</a:t>
            </a:r>
          </a:p>
          <a:p>
            <a:pPr eaLnBrk="1" hangingPunct="1">
              <a:defRPr/>
            </a:pPr>
            <a:endParaRPr lang="en-US" dirty="0" smtClean="0">
              <a:ea typeface="ＭＳ Ｐゴシック" pitchFamily="34" charset="-128"/>
              <a:cs typeface="+mn-cs"/>
            </a:endParaRPr>
          </a:p>
          <a:p>
            <a:pPr eaLnBrk="1" hangingPunct="1">
              <a:defRPr/>
            </a:pPr>
            <a:endParaRPr lang="en-US" dirty="0" smtClean="0">
              <a:ea typeface="ＭＳ Ｐゴシック" pitchFamily="34" charset="-128"/>
              <a:cs typeface="+mn-cs"/>
            </a:endParaRPr>
          </a:p>
          <a:p>
            <a:pPr eaLnBrk="1" hangingPunct="1">
              <a:defRPr/>
            </a:pPr>
            <a:endParaRPr lang="en-US" dirty="0" smtClean="0">
              <a:ea typeface="ＭＳ Ｐゴシック" pitchFamily="34" charset="-128"/>
              <a:cs typeface="+mn-cs"/>
            </a:endParaRPr>
          </a:p>
          <a:p>
            <a:pPr eaLnBrk="1" hangingPunct="1">
              <a:defRPr/>
            </a:pPr>
            <a:endParaRPr lang="en-US" dirty="0" smtClean="0">
              <a:ea typeface="ＭＳ Ｐゴシック" pitchFamily="34" charset="-128"/>
              <a:cs typeface="+mn-cs"/>
            </a:endParaRPr>
          </a:p>
        </p:txBody>
      </p:sp>
    </p:spTree>
    <p:extLst>
      <p:ext uri="{BB962C8B-B14F-4D97-AF65-F5344CB8AC3E}">
        <p14:creationId xmlns:p14="http://schemas.microsoft.com/office/powerpoint/2010/main" val="287188855"/>
      </p:ext>
    </p:extLst>
  </p:cSld>
  <p:clrMapOvr>
    <a:masterClrMapping/>
  </p:clrMapOvr>
  <p:transition>
    <p:zoom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edge">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edge">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edg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90" name="Picture 6" descr="C:\Documents and Settings\KohL\Local Settings\Temporary Internet Files\Content.IE5\2OFW0IHY\MPj04422000000[1].jpg"/>
          <p:cNvPicPr>
            <a:picLocks noChangeAspect="1" noChangeArrowheads="1"/>
          </p:cNvPicPr>
          <p:nvPr/>
        </p:nvPicPr>
        <p:blipFill>
          <a:blip r:embed="rId3" cstate="print"/>
          <a:srcRect/>
          <a:stretch>
            <a:fillRect/>
          </a:stretch>
        </p:blipFill>
        <p:spPr bwMode="auto">
          <a:xfrm rot="786742">
            <a:off x="6738941" y="-60673"/>
            <a:ext cx="2371737" cy="1910063"/>
          </a:xfrm>
          <a:prstGeom prst="flowChartPunchedTape">
            <a:avLst/>
          </a:prstGeom>
          <a:noFill/>
        </p:spPr>
      </p:pic>
      <p:sp>
        <p:nvSpPr>
          <p:cNvPr id="2" name="Title 1"/>
          <p:cNvSpPr>
            <a:spLocks noGrp="1"/>
          </p:cNvSpPr>
          <p:nvPr>
            <p:ph type="title"/>
          </p:nvPr>
        </p:nvSpPr>
        <p:spPr>
          <a:xfrm>
            <a:off x="304800" y="152400"/>
            <a:ext cx="8610600" cy="685800"/>
          </a:xfrm>
        </p:spPr>
        <p:txBody>
          <a:bodyPr/>
          <a:lstStyle/>
          <a:p>
            <a:pPr>
              <a:defRPr/>
            </a:pPr>
            <a:r>
              <a:rPr lang="en-US" sz="4000" dirty="0" smtClean="0">
                <a:ea typeface="+mj-ea"/>
                <a:cs typeface="+mj-cs"/>
              </a:rPr>
              <a:t>How to Get Started?</a:t>
            </a:r>
            <a:endParaRPr lang="en-US" sz="4000" dirty="0">
              <a:ea typeface="+mj-ea"/>
              <a:cs typeface="+mj-cs"/>
            </a:endParaRPr>
          </a:p>
        </p:txBody>
      </p:sp>
      <p:sp>
        <p:nvSpPr>
          <p:cNvPr id="3" name="Content Placeholder 2"/>
          <p:cNvSpPr>
            <a:spLocks noGrp="1"/>
          </p:cNvSpPr>
          <p:nvPr>
            <p:ph idx="1"/>
          </p:nvPr>
        </p:nvSpPr>
        <p:spPr>
          <a:xfrm>
            <a:off x="304800" y="1797268"/>
            <a:ext cx="8153400" cy="4298731"/>
          </a:xfrm>
        </p:spPr>
        <p:txBody>
          <a:bodyPr/>
          <a:lstStyle/>
          <a:p>
            <a:r>
              <a:rPr lang="en-US" b="1" dirty="0" smtClean="0">
                <a:effectLst>
                  <a:outerShdw blurRad="38100" dist="38100" dir="2700000" algn="tl">
                    <a:srgbClr val="000000"/>
                  </a:outerShdw>
                </a:effectLst>
                <a:ea typeface="ＭＳ Ｐゴシック" pitchFamily="34" charset="-128"/>
              </a:rPr>
              <a:t>Introduce children to community service by starting at home.</a:t>
            </a:r>
          </a:p>
        </p:txBody>
      </p:sp>
    </p:spTree>
    <p:extLst>
      <p:ext uri="{BB962C8B-B14F-4D97-AF65-F5344CB8AC3E}">
        <p14:creationId xmlns:p14="http://schemas.microsoft.com/office/powerpoint/2010/main" val="347921851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90" name="Picture 6" descr="C:\Documents and Settings\KohL\Local Settings\Temporary Internet Files\Content.IE5\2OFW0IHY\MPj04422000000[1].jpg"/>
          <p:cNvPicPr>
            <a:picLocks noChangeAspect="1" noChangeArrowheads="1"/>
          </p:cNvPicPr>
          <p:nvPr/>
        </p:nvPicPr>
        <p:blipFill>
          <a:blip r:embed="rId3" cstate="print"/>
          <a:srcRect/>
          <a:stretch>
            <a:fillRect/>
          </a:stretch>
        </p:blipFill>
        <p:spPr bwMode="auto">
          <a:xfrm rot="786742">
            <a:off x="6738941" y="-60673"/>
            <a:ext cx="2371737" cy="1910063"/>
          </a:xfrm>
          <a:prstGeom prst="flowChartPunchedTape">
            <a:avLst/>
          </a:prstGeom>
          <a:noFill/>
        </p:spPr>
      </p:pic>
      <p:sp>
        <p:nvSpPr>
          <p:cNvPr id="2" name="Title 1"/>
          <p:cNvSpPr>
            <a:spLocks noGrp="1"/>
          </p:cNvSpPr>
          <p:nvPr>
            <p:ph type="title"/>
          </p:nvPr>
        </p:nvSpPr>
        <p:spPr>
          <a:xfrm>
            <a:off x="304800" y="152400"/>
            <a:ext cx="8610600" cy="685800"/>
          </a:xfrm>
        </p:spPr>
        <p:txBody>
          <a:bodyPr/>
          <a:lstStyle/>
          <a:p>
            <a:pPr>
              <a:defRPr/>
            </a:pPr>
            <a:r>
              <a:rPr lang="en-US" sz="4000" dirty="0" smtClean="0">
                <a:ea typeface="+mj-ea"/>
                <a:cs typeface="+mj-cs"/>
              </a:rPr>
              <a:t>How to Get Started?</a:t>
            </a:r>
            <a:endParaRPr lang="en-US" sz="4000" dirty="0">
              <a:ea typeface="+mj-ea"/>
              <a:cs typeface="+mj-cs"/>
            </a:endParaRPr>
          </a:p>
        </p:txBody>
      </p:sp>
      <p:sp>
        <p:nvSpPr>
          <p:cNvPr id="3" name="Content Placeholder 2"/>
          <p:cNvSpPr>
            <a:spLocks noGrp="1"/>
          </p:cNvSpPr>
          <p:nvPr>
            <p:ph idx="1"/>
          </p:nvPr>
        </p:nvSpPr>
        <p:spPr>
          <a:xfrm>
            <a:off x="304800" y="1560785"/>
            <a:ext cx="8153400" cy="4535213"/>
          </a:xfrm>
        </p:spPr>
        <p:txBody>
          <a:bodyPr/>
          <a:lstStyle/>
          <a:p>
            <a:r>
              <a:rPr lang="en-US" b="1" dirty="0" smtClean="0">
                <a:effectLst>
                  <a:outerShdw blurRad="38100" dist="38100" dir="2700000" algn="tl">
                    <a:srgbClr val="000000"/>
                  </a:outerShdw>
                </a:effectLst>
                <a:ea typeface="ＭＳ Ｐゴシック" pitchFamily="34" charset="-128"/>
              </a:rPr>
              <a:t>Teach children to develop sensitivity towards family members. When Dad or Mom has had a tough day at work, each needs a little tender loving care. </a:t>
            </a:r>
          </a:p>
          <a:p>
            <a:r>
              <a:rPr lang="en-US" b="1" dirty="0" smtClean="0">
                <a:effectLst>
                  <a:outerShdw blurRad="38100" dist="38100" dir="2700000" algn="tl">
                    <a:srgbClr val="000000"/>
                  </a:outerShdw>
                </a:effectLst>
                <a:ea typeface="ＭＳ Ｐゴシック" pitchFamily="34" charset="-128"/>
              </a:rPr>
              <a:t>Encourage sharing and turn-taking, and stress importance of respect for siblings. Praising &amp; rewarding these actions will establish a foundation for future, broader efforts.</a:t>
            </a:r>
          </a:p>
        </p:txBody>
      </p:sp>
    </p:spTree>
    <p:extLst>
      <p:ext uri="{BB962C8B-B14F-4D97-AF65-F5344CB8AC3E}">
        <p14:creationId xmlns:p14="http://schemas.microsoft.com/office/powerpoint/2010/main" val="106926173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6400800" cy="1219200"/>
          </a:xfrm>
        </p:spPr>
        <p:txBody>
          <a:bodyPr/>
          <a:lstStyle/>
          <a:p>
            <a:pPr eaLnBrk="1" hangingPunct="1">
              <a:defRPr/>
            </a:pPr>
            <a:r>
              <a:rPr lang="en-US" sz="4000" dirty="0" smtClean="0">
                <a:ea typeface="+mj-ea"/>
                <a:cs typeface="+mj-cs"/>
              </a:rPr>
              <a:t>Ideas That Involve Kids 	    in Ministry</a:t>
            </a:r>
            <a:endParaRPr lang="en-US" sz="4000" dirty="0">
              <a:ea typeface="+mj-ea"/>
              <a:cs typeface="+mj-cs"/>
            </a:endParaRPr>
          </a:p>
        </p:txBody>
      </p:sp>
      <p:sp>
        <p:nvSpPr>
          <p:cNvPr id="3" name="Content Placeholder 2"/>
          <p:cNvSpPr>
            <a:spLocks noGrp="1"/>
          </p:cNvSpPr>
          <p:nvPr>
            <p:ph idx="1"/>
          </p:nvPr>
        </p:nvSpPr>
        <p:spPr>
          <a:xfrm>
            <a:off x="381000" y="1905000"/>
            <a:ext cx="6858000" cy="3886200"/>
          </a:xfrm>
        </p:spPr>
        <p:txBody>
          <a:bodyPr/>
          <a:lstStyle/>
          <a:p>
            <a:pPr eaLnBrk="1" hangingPunct="1"/>
            <a:r>
              <a:rPr lang="en-US" sz="3600" b="1" u="sng" dirty="0" smtClean="0">
                <a:solidFill>
                  <a:srgbClr val="FFFF00"/>
                </a:solidFill>
                <a:effectLst>
                  <a:outerShdw blurRad="38100" dist="38100" dir="2700000" algn="tl">
                    <a:srgbClr val="000000"/>
                  </a:outerShdw>
                </a:effectLst>
                <a:ea typeface="ＭＳ Ｐゴシック" pitchFamily="34" charset="-128"/>
              </a:rPr>
              <a:t>A Child Disciple Club</a:t>
            </a:r>
            <a:r>
              <a:rPr lang="en-US" sz="3600" dirty="0" smtClean="0">
                <a:effectLst>
                  <a:outerShdw blurRad="38100" dist="38100" dir="2700000" algn="tl">
                    <a:srgbClr val="000000"/>
                  </a:outerShdw>
                </a:effectLst>
                <a:ea typeface="ＭＳ Ｐゴシック" pitchFamily="34" charset="-128"/>
              </a:rPr>
              <a:t> </a:t>
            </a:r>
          </a:p>
          <a:p>
            <a:pPr eaLnBrk="1" hangingPunct="1"/>
            <a:r>
              <a:rPr lang="en-US" sz="3600" dirty="0" smtClean="0"/>
              <a:t>A missionary effort to involve children  in service/ evangelism</a:t>
            </a:r>
          </a:p>
          <a:p>
            <a:pPr eaLnBrk="1" hangingPunct="1"/>
            <a:endParaRPr lang="en-US" dirty="0" smtClean="0">
              <a:effectLst>
                <a:outerShdw blurRad="38100" dist="38100" dir="2700000" algn="tl">
                  <a:srgbClr val="000000"/>
                </a:outerShdw>
              </a:effectLst>
              <a:ea typeface="ＭＳ Ｐゴシック" pitchFamily="34" charset="-128"/>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66380" y="2763675"/>
            <a:ext cx="2277619" cy="2594756"/>
          </a:xfrm>
          <a:prstGeom prst="rect">
            <a:avLst/>
          </a:prstGeom>
          <a:ln>
            <a:noFill/>
          </a:ln>
          <a:effectLst>
            <a:softEdge rad="112500"/>
          </a:effectLst>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65846" y="0"/>
            <a:ext cx="2378153" cy="2624447"/>
          </a:xfrm>
          <a:prstGeom prst="rect">
            <a:avLst/>
          </a:prstGeom>
          <a:ln>
            <a:noFill/>
          </a:ln>
          <a:effectLst>
            <a:softEdge rad="112500"/>
          </a:effectLst>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4855" y="4314490"/>
            <a:ext cx="3216166" cy="2412124"/>
          </a:xfrm>
          <a:prstGeom prst="rect">
            <a:avLst/>
          </a:prstGeom>
          <a:ln>
            <a:noFill/>
          </a:ln>
          <a:effectLst>
            <a:softEdge rad="112500"/>
          </a:effectLst>
        </p:spPr>
      </p:pic>
      <p:pic>
        <p:nvPicPr>
          <p:cNvPr id="7" name="Picture 6"/>
          <p:cNvPicPr>
            <a:picLocks noChangeAspect="1"/>
          </p:cNvPicPr>
          <p:nvPr/>
        </p:nvPicPr>
        <p:blipFill rotWithShape="1">
          <a:blip r:embed="rId6">
            <a:extLst>
              <a:ext uri="{28A0092B-C50C-407E-A947-70E740481C1C}">
                <a14:useLocalDpi xmlns:a14="http://schemas.microsoft.com/office/drawing/2010/main" val="0"/>
              </a:ext>
            </a:extLst>
          </a:blip>
          <a:srcRect l="32683" b="6356"/>
          <a:stretch/>
        </p:blipFill>
        <p:spPr>
          <a:xfrm>
            <a:off x="3957145" y="3812939"/>
            <a:ext cx="2490953" cy="2991852"/>
          </a:xfrm>
          <a:prstGeom prst="rect">
            <a:avLst/>
          </a:prstGeom>
          <a:ln>
            <a:noFill/>
          </a:ln>
          <a:effectLst>
            <a:softEdge rad="112500"/>
          </a:effectLst>
        </p:spPr>
      </p:pic>
    </p:spTree>
    <p:extLst>
      <p:ext uri="{BB962C8B-B14F-4D97-AF65-F5344CB8AC3E}">
        <p14:creationId xmlns:p14="http://schemas.microsoft.com/office/powerpoint/2010/main" val="3435012049"/>
      </p:ext>
    </p:extLst>
  </p:cSld>
  <p:clrMapOvr>
    <a:masterClrMapping/>
  </p:clrMapOvr>
  <p:transition>
    <p:split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10600" cy="838200"/>
          </a:xfrm>
        </p:spPr>
        <p:txBody>
          <a:bodyPr/>
          <a:lstStyle/>
          <a:p>
            <a:pPr eaLnBrk="1" hangingPunct="1"/>
            <a:r>
              <a:rPr lang="en-US" sz="4400" dirty="0" smtClean="0">
                <a:effectLst>
                  <a:outerShdw blurRad="38100" dist="38100" dir="2700000" algn="tl">
                    <a:srgbClr val="000000"/>
                  </a:outerShdw>
                </a:effectLst>
                <a:ea typeface="ＭＳ Ｐゴシック" pitchFamily="34" charset="-128"/>
              </a:rPr>
              <a:t>All are called</a:t>
            </a:r>
          </a:p>
        </p:txBody>
      </p:sp>
      <p:sp>
        <p:nvSpPr>
          <p:cNvPr id="4099" name="Content Placeholder 2"/>
          <p:cNvSpPr>
            <a:spLocks noGrp="1"/>
          </p:cNvSpPr>
          <p:nvPr>
            <p:ph idx="1"/>
          </p:nvPr>
        </p:nvSpPr>
        <p:spPr>
          <a:xfrm>
            <a:off x="533400" y="1591294"/>
            <a:ext cx="8001000" cy="4504706"/>
          </a:xfrm>
        </p:spPr>
        <p:txBody>
          <a:bodyPr/>
          <a:lstStyle/>
          <a:p>
            <a:pPr eaLnBrk="1" hangingPunct="1">
              <a:buNone/>
            </a:pPr>
            <a:r>
              <a:rPr lang="en-US" sz="3600" b="1" dirty="0">
                <a:effectLst>
                  <a:outerShdw blurRad="38100" dist="38100" dir="2700000" algn="tl">
                    <a:srgbClr val="000000"/>
                  </a:outerShdw>
                </a:effectLst>
                <a:latin typeface="Lucida Calligraphy" pitchFamily="66" charset="0"/>
                <a:ea typeface="ＭＳ Ｐゴシック" pitchFamily="34" charset="-128"/>
              </a:rPr>
              <a:t>	</a:t>
            </a:r>
            <a:r>
              <a:rPr lang="en-US" sz="3600" b="1" i="1" dirty="0" smtClean="0">
                <a:effectLst>
                  <a:outerShdw blurRad="38100" dist="38100" dir="2700000" algn="tl">
                    <a:srgbClr val="000000">
                      <a:alpha val="43137"/>
                    </a:srgbClr>
                  </a:outerShdw>
                </a:effectLst>
              </a:rPr>
              <a:t>In fulfilling this divine mandate of preaching there is no age, race or cultural distinction.    All who accept Jesus as their personal Savior and is born into the kingdom of God as a disciple is called to share the gospel with others.</a:t>
            </a:r>
            <a:endParaRPr lang="en-US" sz="3600" b="1" i="1" dirty="0" smtClean="0"/>
          </a:p>
        </p:txBody>
      </p:sp>
    </p:spTree>
    <p:extLst>
      <p:ext uri="{BB962C8B-B14F-4D97-AF65-F5344CB8AC3E}">
        <p14:creationId xmlns:p14="http://schemas.microsoft.com/office/powerpoint/2010/main" val="914958333"/>
      </p:ext>
    </p:extLst>
  </p:cSld>
  <p:clrMapOvr>
    <a:masterClrMapping/>
  </p:clrMapOvr>
  <p:transition>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diamond(in)">
                                      <p:cBhvr>
                                        <p:cTn id="7" dur="1000"/>
                                        <p:tgtEl>
                                          <p:spTgt spid="409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1926336"/>
          </a:xfrm>
        </p:spPr>
        <p:txBody>
          <a:bodyPr/>
          <a:lstStyle/>
          <a:p>
            <a:r>
              <a:rPr lang="en-US" dirty="0" smtClean="0"/>
              <a:t>Reasons for involving children in the proclamation of the gospel</a:t>
            </a:r>
            <a:endParaRPr lang="en-US" dirty="0"/>
          </a:p>
        </p:txBody>
      </p:sp>
      <p:sp>
        <p:nvSpPr>
          <p:cNvPr id="3" name="Content Placeholder 2"/>
          <p:cNvSpPr>
            <a:spLocks noGrp="1"/>
          </p:cNvSpPr>
          <p:nvPr>
            <p:ph idx="1"/>
          </p:nvPr>
        </p:nvSpPr>
        <p:spPr>
          <a:xfrm>
            <a:off x="914400" y="2743200"/>
            <a:ext cx="7772400" cy="3612360"/>
          </a:xfrm>
        </p:spPr>
        <p:txBody>
          <a:bodyPr>
            <a:noAutofit/>
          </a:bodyPr>
          <a:lstStyle/>
          <a:p>
            <a:r>
              <a:rPr lang="en-US" sz="3600" dirty="0" smtClean="0"/>
              <a:t>Studying </a:t>
            </a:r>
            <a:r>
              <a:rPr lang="en-US" sz="3600" dirty="0"/>
              <a:t>the Bible affirms the child in his faith.</a:t>
            </a:r>
          </a:p>
          <a:p>
            <a:r>
              <a:rPr lang="en-US" sz="3600" dirty="0" smtClean="0"/>
              <a:t>The </a:t>
            </a:r>
            <a:r>
              <a:rPr lang="en-US" sz="3600" dirty="0"/>
              <a:t>child </a:t>
            </a:r>
            <a:r>
              <a:rPr lang="en-US" sz="3600" dirty="0" smtClean="0"/>
              <a:t>disciple </a:t>
            </a:r>
            <a:r>
              <a:rPr lang="en-US" sz="3600" dirty="0"/>
              <a:t>acquires </a:t>
            </a:r>
            <a:r>
              <a:rPr lang="en-US" sz="3600" dirty="0" smtClean="0"/>
              <a:t>communication, social </a:t>
            </a:r>
            <a:r>
              <a:rPr lang="en-US" sz="3600" dirty="0"/>
              <a:t>skills, and intellectual development</a:t>
            </a:r>
            <a:r>
              <a:rPr lang="en-US" sz="3600" dirty="0" smtClean="0"/>
              <a:t>.</a:t>
            </a:r>
          </a:p>
        </p:txBody>
      </p:sp>
    </p:spTree>
    <p:extLst>
      <p:ext uri="{BB962C8B-B14F-4D97-AF65-F5344CB8AC3E}">
        <p14:creationId xmlns:p14="http://schemas.microsoft.com/office/powerpoint/2010/main" val="386631601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1926336"/>
          </a:xfrm>
        </p:spPr>
        <p:txBody>
          <a:bodyPr/>
          <a:lstStyle/>
          <a:p>
            <a:r>
              <a:rPr lang="en-US" dirty="0" smtClean="0"/>
              <a:t>Reasons for involving children in the proclamation of the gospel</a:t>
            </a:r>
            <a:endParaRPr lang="en-US" dirty="0"/>
          </a:p>
        </p:txBody>
      </p:sp>
      <p:sp>
        <p:nvSpPr>
          <p:cNvPr id="3" name="Content Placeholder 2"/>
          <p:cNvSpPr>
            <a:spLocks noGrp="1"/>
          </p:cNvSpPr>
          <p:nvPr>
            <p:ph idx="1"/>
          </p:nvPr>
        </p:nvSpPr>
        <p:spPr>
          <a:xfrm>
            <a:off x="914400" y="2667000"/>
            <a:ext cx="7772400" cy="3688560"/>
          </a:xfrm>
        </p:spPr>
        <p:txBody>
          <a:bodyPr>
            <a:noAutofit/>
          </a:bodyPr>
          <a:lstStyle/>
          <a:p>
            <a:r>
              <a:rPr lang="en-US" sz="3600" dirty="0" smtClean="0"/>
              <a:t>The child disciple experiences the joy of serving and saving just as Jesus did.</a:t>
            </a:r>
            <a:endParaRPr lang="en-US" sz="3600" dirty="0"/>
          </a:p>
          <a:p>
            <a:r>
              <a:rPr lang="en-US" sz="3600" dirty="0" smtClean="0"/>
              <a:t>The </a:t>
            </a:r>
            <a:r>
              <a:rPr lang="en-US" sz="3600" dirty="0"/>
              <a:t>child </a:t>
            </a:r>
            <a:r>
              <a:rPr lang="en-US" sz="3600" dirty="0" smtClean="0"/>
              <a:t>disciple </a:t>
            </a:r>
            <a:r>
              <a:rPr lang="en-US" sz="3600" dirty="0"/>
              <a:t>experiences the joy of seeing souls surrender to Jesus</a:t>
            </a:r>
            <a:r>
              <a:rPr lang="en-US" sz="3600" dirty="0" smtClean="0"/>
              <a:t>.</a:t>
            </a:r>
            <a:endParaRPr lang="en-US" sz="3600" dirty="0"/>
          </a:p>
        </p:txBody>
      </p:sp>
    </p:spTree>
    <p:extLst>
      <p:ext uri="{BB962C8B-B14F-4D97-AF65-F5344CB8AC3E}">
        <p14:creationId xmlns:p14="http://schemas.microsoft.com/office/powerpoint/2010/main" val="97738125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INSPIRATION</a:t>
            </a:r>
            <a:endParaRPr lang="en-US" dirty="0"/>
          </a:p>
        </p:txBody>
      </p:sp>
      <p:sp>
        <p:nvSpPr>
          <p:cNvPr id="3" name="Content Placeholder 2"/>
          <p:cNvSpPr>
            <a:spLocks noGrp="1"/>
          </p:cNvSpPr>
          <p:nvPr>
            <p:ph idx="1"/>
          </p:nvPr>
        </p:nvSpPr>
        <p:spPr>
          <a:xfrm>
            <a:off x="819397" y="1677389"/>
            <a:ext cx="7772400" cy="4298160"/>
          </a:xfrm>
        </p:spPr>
        <p:txBody>
          <a:bodyPr/>
          <a:lstStyle/>
          <a:p>
            <a:r>
              <a:rPr lang="en-US" sz="3600" i="1" dirty="0">
                <a:effectLst>
                  <a:outerShdw blurRad="38100" dist="38100" dir="2700000" algn="tl">
                    <a:srgbClr val="000000">
                      <a:alpha val="43137"/>
                    </a:srgbClr>
                  </a:outerShdw>
                </a:effectLst>
              </a:rPr>
              <a:t>“The church of Christ on earth was organized for missionary purposes, and the Lord desires to see the entire church devising ways and means whereby high and low, rich and poor, may hear the message of truth.  </a:t>
            </a:r>
            <a:endParaRPr lang="en-US" sz="3600" i="1" dirty="0" smtClean="0">
              <a:effectLst>
                <a:outerShdw blurRad="38100" dist="38100" dir="2700000" algn="tl">
                  <a:srgbClr val="000000">
                    <a:alpha val="43137"/>
                  </a:srgbClr>
                </a:outerShdw>
              </a:effectLst>
            </a:endParaRPr>
          </a:p>
          <a:p>
            <a:pPr marL="68580" indent="0" algn="ctr">
              <a:buNone/>
            </a:pPr>
            <a:r>
              <a:rPr lang="en-US" dirty="0" smtClean="0"/>
              <a:t>Christian </a:t>
            </a:r>
            <a:r>
              <a:rPr lang="en-US" dirty="0"/>
              <a:t>Service, 72C. </a:t>
            </a:r>
          </a:p>
        </p:txBody>
      </p:sp>
    </p:spTree>
    <p:extLst>
      <p:ext uri="{BB962C8B-B14F-4D97-AF65-F5344CB8AC3E}">
        <p14:creationId xmlns:p14="http://schemas.microsoft.com/office/powerpoint/2010/main" val="234548714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Love – Command from Jesus</a:t>
            </a:r>
            <a:endParaRPr lang="en-US" dirty="0"/>
          </a:p>
        </p:txBody>
      </p:sp>
      <p:sp>
        <p:nvSpPr>
          <p:cNvPr id="3" name="Content Placeholder 2"/>
          <p:cNvSpPr>
            <a:spLocks noGrp="1"/>
          </p:cNvSpPr>
          <p:nvPr>
            <p:ph idx="1"/>
          </p:nvPr>
        </p:nvSpPr>
        <p:spPr>
          <a:xfrm>
            <a:off x="927798" y="1406769"/>
            <a:ext cx="7162800" cy="4669134"/>
          </a:xfrm>
        </p:spPr>
        <p:txBody>
          <a:bodyPr/>
          <a:lstStyle/>
          <a:p>
            <a:r>
              <a:rPr lang="en-US" sz="3600" b="1" i="1" dirty="0" smtClean="0">
                <a:effectLst>
                  <a:outerShdw blurRad="38100" dist="38100" dir="2700000" algn="tl">
                    <a:srgbClr val="000000">
                      <a:alpha val="43137"/>
                    </a:srgbClr>
                  </a:outerShdw>
                </a:effectLst>
              </a:rPr>
              <a:t>"You shall love the Lord your God with all your heart, with all your soul, with all your strength, and with all your mind,' and 'your neighbor as yourself.”</a:t>
            </a:r>
          </a:p>
          <a:p>
            <a:pPr marL="0" indent="0">
              <a:buNone/>
            </a:pPr>
            <a:r>
              <a:rPr lang="en-US" dirty="0" smtClean="0"/>
              <a:t>			Luke 10:27</a:t>
            </a:r>
          </a:p>
          <a:p>
            <a:pPr marL="0" indent="0">
              <a:buNone/>
            </a:pPr>
            <a:endParaRPr lang="en-US" dirty="0"/>
          </a:p>
        </p:txBody>
      </p:sp>
    </p:spTree>
    <p:extLst>
      <p:ext uri="{BB962C8B-B14F-4D97-AF65-F5344CB8AC3E}">
        <p14:creationId xmlns:p14="http://schemas.microsoft.com/office/powerpoint/2010/main" val="13951689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1088136"/>
          </a:xfrm>
        </p:spPr>
        <p:txBody>
          <a:bodyPr/>
          <a:lstStyle/>
          <a:p>
            <a:r>
              <a:rPr lang="es-CO" sz="3200" dirty="0" smtClean="0"/>
              <a:t>OBJECTIVE OF THE LITTLE DISCIPLES CLUB</a:t>
            </a:r>
            <a:endParaRPr lang="en-US" sz="3200" dirty="0"/>
          </a:p>
        </p:txBody>
      </p:sp>
      <p:sp>
        <p:nvSpPr>
          <p:cNvPr id="3" name="Content Placeholder 2"/>
          <p:cNvSpPr>
            <a:spLocks noGrp="1"/>
          </p:cNvSpPr>
          <p:nvPr>
            <p:ph idx="1"/>
          </p:nvPr>
        </p:nvSpPr>
        <p:spPr>
          <a:xfrm>
            <a:off x="570016" y="2173117"/>
            <a:ext cx="7992092" cy="3922882"/>
          </a:xfrm>
        </p:spPr>
        <p:txBody>
          <a:bodyPr>
            <a:normAutofit/>
          </a:bodyPr>
          <a:lstStyle/>
          <a:p>
            <a:r>
              <a:rPr lang="en-US" sz="3200" dirty="0" smtClean="0"/>
              <a:t>The objective of the Little Disciples Club is based on the philosophy and mission of the church as well as the philosophy and mission of the Children’s Ministries Department. </a:t>
            </a:r>
          </a:p>
        </p:txBody>
      </p:sp>
      <p:pic>
        <p:nvPicPr>
          <p:cNvPr id="1026"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8621"/>
          <a:stretch/>
        </p:blipFill>
        <p:spPr bwMode="auto">
          <a:xfrm>
            <a:off x="6987846" y="0"/>
            <a:ext cx="2156154" cy="2173117"/>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7274421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1088136"/>
          </a:xfrm>
        </p:spPr>
        <p:txBody>
          <a:bodyPr/>
          <a:lstStyle/>
          <a:p>
            <a:r>
              <a:rPr lang="es-CO" sz="3200" dirty="0" smtClean="0"/>
              <a:t>OBJECTIVE OF THE LITTLE DISCIPLES CLUB</a:t>
            </a:r>
            <a:endParaRPr lang="en-US" sz="3200" dirty="0"/>
          </a:p>
        </p:txBody>
      </p:sp>
      <p:sp>
        <p:nvSpPr>
          <p:cNvPr id="3" name="Content Placeholder 2"/>
          <p:cNvSpPr>
            <a:spLocks noGrp="1"/>
          </p:cNvSpPr>
          <p:nvPr>
            <p:ph idx="1"/>
          </p:nvPr>
        </p:nvSpPr>
        <p:spPr>
          <a:xfrm>
            <a:off x="3550722" y="1783560"/>
            <a:ext cx="5136077" cy="4572000"/>
          </a:xfrm>
        </p:spPr>
        <p:txBody>
          <a:bodyPr>
            <a:normAutofit/>
          </a:bodyPr>
          <a:lstStyle/>
          <a:p>
            <a:pPr lvl="1"/>
            <a:r>
              <a:rPr lang="en-US" sz="3600" dirty="0" smtClean="0"/>
              <a:t>Every child a disciple of Jesus.</a:t>
            </a:r>
          </a:p>
          <a:p>
            <a:pPr lvl="1"/>
            <a:r>
              <a:rPr lang="en-US" sz="3600" dirty="0" smtClean="0"/>
              <a:t>Every child of the body of Christ prepared for the kingdom of heaven. </a:t>
            </a: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t="6712"/>
          <a:stretch/>
        </p:blipFill>
        <p:spPr>
          <a:xfrm>
            <a:off x="1037111" y="1852551"/>
            <a:ext cx="2256737" cy="2323304"/>
          </a:xfrm>
          <a:prstGeom prst="rect">
            <a:avLst/>
          </a:prstGeom>
          <a:ln>
            <a:noFill/>
          </a:ln>
          <a:effectLst>
            <a:softEdge rad="112500"/>
          </a:effectLst>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24755" y="4367149"/>
            <a:ext cx="1481447" cy="1481447"/>
          </a:xfrm>
          <a:prstGeom prst="rect">
            <a:avLst/>
          </a:prstGeom>
          <a:ln>
            <a:noFill/>
          </a:ln>
          <a:effectLst>
            <a:softEdge rad="112500"/>
          </a:effectLst>
        </p:spPr>
      </p:pic>
    </p:spTree>
    <p:extLst>
      <p:ext uri="{BB962C8B-B14F-4D97-AF65-F5344CB8AC3E}">
        <p14:creationId xmlns:p14="http://schemas.microsoft.com/office/powerpoint/2010/main" val="22006396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OBJECTIVE OF THE LITTLE DISCIPLES </a:t>
            </a:r>
            <a:r>
              <a:rPr lang="en-US" sz="3200" dirty="0" smtClean="0"/>
              <a:t>CLUB</a:t>
            </a:r>
            <a:endParaRPr lang="en-US" sz="3200" dirty="0"/>
          </a:p>
        </p:txBody>
      </p:sp>
      <p:sp>
        <p:nvSpPr>
          <p:cNvPr id="3" name="Content Placeholder 2"/>
          <p:cNvSpPr>
            <a:spLocks noGrp="1"/>
          </p:cNvSpPr>
          <p:nvPr>
            <p:ph idx="1"/>
          </p:nvPr>
        </p:nvSpPr>
        <p:spPr>
          <a:xfrm>
            <a:off x="304800" y="1389413"/>
            <a:ext cx="8281060" cy="4524500"/>
          </a:xfrm>
        </p:spPr>
        <p:txBody>
          <a:bodyPr>
            <a:normAutofit fontScale="92500" lnSpcReduction="10000"/>
          </a:bodyPr>
          <a:lstStyle/>
          <a:p>
            <a:r>
              <a:rPr lang="en-US" sz="3800" dirty="0" smtClean="0"/>
              <a:t>Provide opportunities for every child as they experiment in a real practical way the call to service by God, using their unique and diverse gift and abilities given to them by God. </a:t>
            </a:r>
          </a:p>
          <a:p>
            <a:r>
              <a:rPr lang="en-US" sz="3800" dirty="0" smtClean="0"/>
              <a:t>Encourage children to experiment and live the life of Samuel, teaching them to readily listen God’s call and live accordingly. </a:t>
            </a:r>
          </a:p>
        </p:txBody>
      </p:sp>
    </p:spTree>
    <p:extLst>
      <p:ext uri="{BB962C8B-B14F-4D97-AF65-F5344CB8AC3E}">
        <p14:creationId xmlns:p14="http://schemas.microsoft.com/office/powerpoint/2010/main" val="311656715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E:\Children in service\Venezolana Centro Sur\pintando murales en la comunida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98879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0015" y="342405"/>
            <a:ext cx="8015845" cy="914400"/>
          </a:xfrm>
        </p:spPr>
        <p:txBody>
          <a:bodyPr/>
          <a:lstStyle/>
          <a:p>
            <a:r>
              <a:rPr lang="en-US" sz="3200" dirty="0"/>
              <a:t>OBJECTIVE OF THE LITTLE DISCIPLES </a:t>
            </a:r>
            <a:r>
              <a:rPr lang="en-US" sz="3200" dirty="0" smtClean="0"/>
              <a:t>CLUB</a:t>
            </a:r>
            <a:endParaRPr lang="en-US" sz="3200" dirty="0"/>
          </a:p>
        </p:txBody>
      </p:sp>
      <p:sp>
        <p:nvSpPr>
          <p:cNvPr id="3" name="Content Placeholder 2"/>
          <p:cNvSpPr>
            <a:spLocks noGrp="1"/>
          </p:cNvSpPr>
          <p:nvPr>
            <p:ph idx="1"/>
          </p:nvPr>
        </p:nvSpPr>
        <p:spPr>
          <a:xfrm>
            <a:off x="427512" y="1425038"/>
            <a:ext cx="8170222" cy="4670961"/>
          </a:xfrm>
        </p:spPr>
        <p:txBody>
          <a:bodyPr>
            <a:normAutofit/>
          </a:bodyPr>
          <a:lstStyle/>
          <a:p>
            <a:r>
              <a:rPr lang="en-US" sz="3800" dirty="0" smtClean="0"/>
              <a:t>Have an on going training “school” to give children the necessary tools to be a disciple that learns and shares.</a:t>
            </a:r>
          </a:p>
          <a:p>
            <a:r>
              <a:rPr lang="en-US" sz="3800" dirty="0" smtClean="0"/>
              <a:t>Allow God, through the work of his Holly Spirit to touch and complete his will in them.</a:t>
            </a:r>
          </a:p>
        </p:txBody>
      </p:sp>
    </p:spTree>
    <p:extLst>
      <p:ext uri="{BB962C8B-B14F-4D97-AF65-F5344CB8AC3E}">
        <p14:creationId xmlns:p14="http://schemas.microsoft.com/office/powerpoint/2010/main" val="26429414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CO" dirty="0" smtClean="0"/>
              <a:t>PHILOSOPHY</a:t>
            </a:r>
            <a:endParaRPr lang="en-US" dirty="0"/>
          </a:p>
        </p:txBody>
      </p:sp>
      <p:sp>
        <p:nvSpPr>
          <p:cNvPr id="5" name="Content Placeholder 4"/>
          <p:cNvSpPr>
            <a:spLocks noGrp="1"/>
          </p:cNvSpPr>
          <p:nvPr>
            <p:ph idx="1"/>
          </p:nvPr>
        </p:nvSpPr>
        <p:spPr>
          <a:xfrm>
            <a:off x="795646" y="1484416"/>
            <a:ext cx="7315201" cy="4611583"/>
          </a:xfrm>
        </p:spPr>
        <p:txBody>
          <a:bodyPr>
            <a:normAutofit/>
          </a:bodyPr>
          <a:lstStyle/>
          <a:p>
            <a:r>
              <a:rPr lang="en-US" dirty="0" smtClean="0"/>
              <a:t>The purpose of the Child Disciple Club is to disciple, train, encourage and place in service the children and adolescents of the church so that they may become missionaries, under the pledge of learning, living and sharing. </a:t>
            </a:r>
            <a:endParaRPr lang="en-US" sz="3600" dirty="0"/>
          </a:p>
        </p:txBody>
      </p:sp>
    </p:spTree>
    <p:extLst>
      <p:ext uri="{BB962C8B-B14F-4D97-AF65-F5344CB8AC3E}">
        <p14:creationId xmlns:p14="http://schemas.microsoft.com/office/powerpoint/2010/main" val="21647574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9397" y="96428"/>
            <a:ext cx="7772400" cy="2154936"/>
          </a:xfrm>
        </p:spPr>
        <p:txBody>
          <a:bodyPr/>
          <a:lstStyle/>
          <a:p>
            <a:r>
              <a:rPr lang="en-US" b="1" dirty="0" smtClean="0"/>
              <a:t>How to organize the Little Disciple Club for children and adolescents</a:t>
            </a:r>
            <a:endParaRPr lang="en-US" dirty="0"/>
          </a:p>
        </p:txBody>
      </p:sp>
      <p:sp>
        <p:nvSpPr>
          <p:cNvPr id="3" name="Content Placeholder 2"/>
          <p:cNvSpPr>
            <a:spLocks noGrp="1"/>
          </p:cNvSpPr>
          <p:nvPr>
            <p:ph idx="1"/>
          </p:nvPr>
        </p:nvSpPr>
        <p:spPr>
          <a:xfrm>
            <a:off x="700644" y="2315688"/>
            <a:ext cx="7986156" cy="4039872"/>
          </a:xfrm>
        </p:spPr>
        <p:txBody>
          <a:bodyPr>
            <a:noAutofit/>
          </a:bodyPr>
          <a:lstStyle/>
          <a:p>
            <a:r>
              <a:rPr lang="en-US" sz="3600" dirty="0" smtClean="0"/>
              <a:t>This club of lay training should not be organized only to satisfy a need before an activity of child preaching. </a:t>
            </a:r>
          </a:p>
          <a:p>
            <a:r>
              <a:rPr lang="en-US" sz="3600" dirty="0" smtClean="0"/>
              <a:t>If done for that purpose only will not serve its purpose and the interest will die. </a:t>
            </a:r>
            <a:endParaRPr lang="en-US" sz="3400" dirty="0" smtClean="0"/>
          </a:p>
        </p:txBody>
      </p:sp>
    </p:spTree>
    <p:extLst>
      <p:ext uri="{BB962C8B-B14F-4D97-AF65-F5344CB8AC3E}">
        <p14:creationId xmlns:p14="http://schemas.microsoft.com/office/powerpoint/2010/main" val="36006383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9397" y="0"/>
            <a:ext cx="7772400" cy="2459736"/>
          </a:xfrm>
        </p:spPr>
        <p:txBody>
          <a:bodyPr/>
          <a:lstStyle/>
          <a:p>
            <a:r>
              <a:rPr lang="en-US" b="1" dirty="0" smtClean="0"/>
              <a:t>How to organize the Little Disciple Club for children and adolescents and keep them interested</a:t>
            </a:r>
            <a:endParaRPr lang="en-US" dirty="0"/>
          </a:p>
        </p:txBody>
      </p:sp>
      <p:sp>
        <p:nvSpPr>
          <p:cNvPr id="3" name="Content Placeholder 2"/>
          <p:cNvSpPr>
            <a:spLocks noGrp="1"/>
          </p:cNvSpPr>
          <p:nvPr>
            <p:ph idx="1"/>
          </p:nvPr>
        </p:nvSpPr>
        <p:spPr>
          <a:xfrm>
            <a:off x="748146" y="2682833"/>
            <a:ext cx="7772400" cy="3078960"/>
          </a:xfrm>
        </p:spPr>
        <p:txBody>
          <a:bodyPr>
            <a:noAutofit/>
          </a:bodyPr>
          <a:lstStyle/>
          <a:p>
            <a:r>
              <a:rPr lang="en-US" sz="3600" dirty="0" smtClean="0"/>
              <a:t>Bring the plan to the church board</a:t>
            </a:r>
          </a:p>
          <a:p>
            <a:r>
              <a:rPr lang="en-US" sz="3600" dirty="0" smtClean="0"/>
              <a:t>Enlist teachers</a:t>
            </a:r>
          </a:p>
          <a:p>
            <a:r>
              <a:rPr lang="en-US" sz="3600" dirty="0" smtClean="0"/>
              <a:t>Make announcements inviting the children and participants to an initial program. Make it interesting.</a:t>
            </a:r>
          </a:p>
        </p:txBody>
      </p:sp>
    </p:spTree>
    <p:extLst>
      <p:ext uri="{BB962C8B-B14F-4D97-AF65-F5344CB8AC3E}">
        <p14:creationId xmlns:p14="http://schemas.microsoft.com/office/powerpoint/2010/main" val="27478503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1088136"/>
          </a:xfrm>
        </p:spPr>
        <p:txBody>
          <a:bodyPr/>
          <a:lstStyle/>
          <a:p>
            <a:r>
              <a:rPr lang="en-US" b="1" dirty="0" smtClean="0"/>
              <a:t>How to …</a:t>
            </a:r>
            <a:endParaRPr lang="en-US" dirty="0"/>
          </a:p>
        </p:txBody>
      </p:sp>
      <p:sp>
        <p:nvSpPr>
          <p:cNvPr id="3" name="Content Placeholder 2"/>
          <p:cNvSpPr>
            <a:spLocks noGrp="1"/>
          </p:cNvSpPr>
          <p:nvPr>
            <p:ph idx="1"/>
          </p:nvPr>
        </p:nvSpPr>
        <p:spPr>
          <a:xfrm>
            <a:off x="914400" y="1600200"/>
            <a:ext cx="7772400" cy="4755360"/>
          </a:xfrm>
        </p:spPr>
        <p:txBody>
          <a:bodyPr>
            <a:noAutofit/>
          </a:bodyPr>
          <a:lstStyle/>
          <a:p>
            <a:r>
              <a:rPr lang="en-US" sz="3600" dirty="0" smtClean="0"/>
              <a:t>Choose a time and be punctual.</a:t>
            </a:r>
          </a:p>
          <a:p>
            <a:r>
              <a:rPr lang="en-US" sz="3600" dirty="0" smtClean="0"/>
              <a:t>Have a formal registration</a:t>
            </a:r>
          </a:p>
          <a:p>
            <a:r>
              <a:rPr lang="en-US" sz="3600" dirty="0" smtClean="0"/>
              <a:t>Every child can do something for God so include all in some form of ministry: Story telling, singing, drama, narration, technology, art, preaching, etc.</a:t>
            </a:r>
          </a:p>
          <a:p>
            <a:endParaRPr lang="en-US" sz="3600" dirty="0" smtClean="0"/>
          </a:p>
        </p:txBody>
      </p:sp>
    </p:spTree>
    <p:extLst>
      <p:ext uri="{BB962C8B-B14F-4D97-AF65-F5344CB8AC3E}">
        <p14:creationId xmlns:p14="http://schemas.microsoft.com/office/powerpoint/2010/main" val="274526101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1088136"/>
          </a:xfrm>
        </p:spPr>
        <p:txBody>
          <a:bodyPr/>
          <a:lstStyle/>
          <a:p>
            <a:r>
              <a:rPr lang="en-US" b="1" dirty="0" smtClean="0"/>
              <a:t>How to …</a:t>
            </a:r>
            <a:endParaRPr lang="en-US" dirty="0"/>
          </a:p>
        </p:txBody>
      </p:sp>
      <p:sp>
        <p:nvSpPr>
          <p:cNvPr id="3" name="Content Placeholder 2"/>
          <p:cNvSpPr>
            <a:spLocks noGrp="1"/>
          </p:cNvSpPr>
          <p:nvPr>
            <p:ph idx="1"/>
          </p:nvPr>
        </p:nvSpPr>
        <p:spPr>
          <a:xfrm>
            <a:off x="914400" y="1600200"/>
            <a:ext cx="7772400" cy="4755360"/>
          </a:xfrm>
        </p:spPr>
        <p:txBody>
          <a:bodyPr>
            <a:noAutofit/>
          </a:bodyPr>
          <a:lstStyle/>
          <a:p>
            <a:r>
              <a:rPr lang="en-US" sz="3600" dirty="0" smtClean="0"/>
              <a:t>Organize with them an annual plan.</a:t>
            </a:r>
          </a:p>
          <a:p>
            <a:r>
              <a:rPr lang="en-US" sz="3600" dirty="0" smtClean="0"/>
              <a:t>Form a committee with them and train them for their responsibilities.</a:t>
            </a:r>
          </a:p>
          <a:p>
            <a:r>
              <a:rPr lang="en-US" sz="3600" dirty="0" smtClean="0"/>
              <a:t>Have a quarterly calendar with the name of invitees, activities, etc.</a:t>
            </a:r>
          </a:p>
          <a:p>
            <a:endParaRPr lang="en-US" sz="3600" dirty="0" smtClean="0"/>
          </a:p>
        </p:txBody>
      </p:sp>
    </p:spTree>
    <p:extLst>
      <p:ext uri="{BB962C8B-B14F-4D97-AF65-F5344CB8AC3E}">
        <p14:creationId xmlns:p14="http://schemas.microsoft.com/office/powerpoint/2010/main" val="13347328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a:xfrm>
            <a:off x="1276350" y="0"/>
            <a:ext cx="7848600" cy="1066800"/>
          </a:xfrm>
        </p:spPr>
        <p:txBody>
          <a:bodyPr/>
          <a:lstStyle/>
          <a:p>
            <a:pPr eaLnBrk="1" hangingPunct="1"/>
            <a:r>
              <a:rPr lang="en-US" sz="4400" smtClean="0">
                <a:effectLst>
                  <a:outerShdw blurRad="38100" dist="38100" dir="2700000" algn="tl">
                    <a:srgbClr val="000000"/>
                  </a:outerShdw>
                </a:effectLst>
                <a:ea typeface="ＭＳ Ｐゴシック" pitchFamily="34" charset="-128"/>
              </a:rPr>
              <a:t>Command from Jesus</a:t>
            </a:r>
          </a:p>
        </p:txBody>
      </p:sp>
      <p:pic>
        <p:nvPicPr>
          <p:cNvPr id="13" name="Content Placeholder 12" descr="F047.JPG"/>
          <p:cNvPicPr>
            <a:picLocks noGrp="1" noChangeAspect="1"/>
          </p:cNvPicPr>
          <p:nvPr>
            <p:ph sz="half" idx="2"/>
          </p:nvPr>
        </p:nvPicPr>
        <p:blipFill>
          <a:blip r:embed="rId3" cstate="print"/>
          <a:stretch>
            <a:fillRect/>
          </a:stretch>
        </p:blipFill>
        <p:spPr>
          <a:xfrm>
            <a:off x="381000" y="1447800"/>
            <a:ext cx="4038600" cy="3276600"/>
          </a:xfrm>
          <a:prstGeom prst="roundRect">
            <a:avLst>
              <a:gd name="adj" fmla="val 8594"/>
            </a:avLst>
          </a:prstGeom>
          <a:solidFill>
            <a:srgbClr val="FFFFFF">
              <a:shade val="85000"/>
            </a:srgbClr>
          </a:solidFill>
          <a:effectLst>
            <a:reflection blurRad="12700" stA="38000" endPos="28000" dist="5000" dir="5400000" sy="-100000" algn="bl" rotWithShape="0"/>
          </a:effectLst>
        </p:spPr>
      </p:pic>
      <p:sp>
        <p:nvSpPr>
          <p:cNvPr id="14" name="Content Placeholder 13"/>
          <p:cNvSpPr>
            <a:spLocks noGrp="1"/>
          </p:cNvSpPr>
          <p:nvPr>
            <p:ph sz="half" idx="1"/>
          </p:nvPr>
        </p:nvSpPr>
        <p:spPr>
          <a:xfrm>
            <a:off x="4419600" y="1674420"/>
            <a:ext cx="4343400" cy="4345379"/>
          </a:xfrm>
        </p:spPr>
        <p:txBody>
          <a:bodyPr/>
          <a:lstStyle/>
          <a:p>
            <a:pPr eaLnBrk="1" hangingPunct="1">
              <a:buFontTx/>
              <a:buNone/>
            </a:pPr>
            <a:r>
              <a:rPr lang="ja-JP" altLang="en-US" sz="3600" b="1" dirty="0" smtClean="0">
                <a:effectLst>
                  <a:outerShdw blurRad="38100" dist="38100" dir="2700000" algn="tl">
                    <a:srgbClr val="000000"/>
                  </a:outerShdw>
                </a:effectLst>
                <a:ea typeface="ＭＳ Ｐゴシック" pitchFamily="34" charset="-128"/>
              </a:rPr>
              <a:t>“</a:t>
            </a:r>
            <a:r>
              <a:rPr lang="en-US" altLang="ja-JP" sz="3600" b="1" i="1" dirty="0" smtClean="0">
                <a:effectLst>
                  <a:outerShdw blurRad="38100" dist="38100" dir="2700000" algn="tl">
                    <a:srgbClr val="000000"/>
                  </a:outerShdw>
                </a:effectLst>
                <a:latin typeface="Calibri" pitchFamily="34" charset="0"/>
                <a:ea typeface="ＭＳ Ｐゴシック" pitchFamily="34" charset="-128"/>
              </a:rPr>
              <a:t>Do unto others as you would have them do unto you.</a:t>
            </a:r>
            <a:r>
              <a:rPr lang="ja-JP" altLang="en-US" sz="3600" b="1" i="1" dirty="0" smtClean="0">
                <a:effectLst>
                  <a:outerShdw blurRad="38100" dist="38100" dir="2700000" algn="tl">
                    <a:srgbClr val="000000"/>
                  </a:outerShdw>
                </a:effectLst>
                <a:latin typeface="Calibri" pitchFamily="34" charset="0"/>
                <a:ea typeface="ＭＳ Ｐゴシック" pitchFamily="34" charset="-128"/>
              </a:rPr>
              <a:t>”</a:t>
            </a:r>
            <a:r>
              <a:rPr lang="en-US" altLang="ja-JP" sz="3600" b="1" i="1" dirty="0" smtClean="0">
                <a:effectLst>
                  <a:outerShdw blurRad="38100" dist="38100" dir="2700000" algn="tl">
                    <a:srgbClr val="000000"/>
                  </a:outerShdw>
                </a:effectLst>
                <a:latin typeface="Calibri" pitchFamily="34" charset="0"/>
                <a:ea typeface="ＭＳ Ｐゴシック" pitchFamily="34" charset="-128"/>
              </a:rPr>
              <a:t> 		Luke 6:31</a:t>
            </a:r>
            <a:endParaRPr lang="en-US" sz="3600" b="1" i="1" dirty="0" smtClean="0">
              <a:effectLst>
                <a:outerShdw blurRad="38100" dist="38100" dir="2700000" algn="tl">
                  <a:srgbClr val="000000"/>
                </a:outerShdw>
              </a:effectLst>
              <a:latin typeface="Calibri" pitchFamily="34" charset="0"/>
              <a:ea typeface="ＭＳ Ｐゴシック" pitchFamily="34" charset="-128"/>
            </a:endParaRPr>
          </a:p>
        </p:txBody>
      </p:sp>
    </p:spTree>
    <p:extLst>
      <p:ext uri="{BB962C8B-B14F-4D97-AF65-F5344CB8AC3E}">
        <p14:creationId xmlns:p14="http://schemas.microsoft.com/office/powerpoint/2010/main" val="2733111229"/>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 calcmode="lin" valueType="num">
                                      <p:cBhvr additive="base">
                                        <p:cTn id="7"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22059"/>
            <a:ext cx="7772400" cy="1545336"/>
          </a:xfrm>
        </p:spPr>
        <p:txBody>
          <a:bodyPr/>
          <a:lstStyle/>
          <a:p>
            <a:r>
              <a:rPr lang="es-ES" b="1" dirty="0" smtClean="0"/>
              <a:t>DEDICATION PROGRAM</a:t>
            </a:r>
            <a:endParaRPr lang="en-US" dirty="0"/>
          </a:p>
        </p:txBody>
      </p:sp>
      <p:sp>
        <p:nvSpPr>
          <p:cNvPr id="3" name="Content Placeholder 2"/>
          <p:cNvSpPr>
            <a:spLocks noGrp="1"/>
          </p:cNvSpPr>
          <p:nvPr>
            <p:ph idx="1"/>
          </p:nvPr>
        </p:nvSpPr>
        <p:spPr>
          <a:xfrm>
            <a:off x="914400" y="2057400"/>
            <a:ext cx="7772400" cy="4298160"/>
          </a:xfrm>
        </p:spPr>
        <p:txBody>
          <a:bodyPr>
            <a:noAutofit/>
          </a:bodyPr>
          <a:lstStyle/>
          <a:p>
            <a:r>
              <a:rPr lang="en-US" sz="3400" dirty="0" smtClean="0"/>
              <a:t>Have a dedication ceremony under the theme Little Disciples. </a:t>
            </a:r>
          </a:p>
          <a:p>
            <a:r>
              <a:rPr lang="en-US" sz="3400" dirty="0" smtClean="0"/>
              <a:t>Make it very significant and special so that every child may feel the presence of God and the Holly Spirit in their lives. Separated to serve God.</a:t>
            </a:r>
          </a:p>
        </p:txBody>
      </p:sp>
    </p:spTree>
    <p:extLst>
      <p:ext uri="{BB962C8B-B14F-4D97-AF65-F5344CB8AC3E}">
        <p14:creationId xmlns:p14="http://schemas.microsoft.com/office/powerpoint/2010/main" val="15763665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1273" y="227056"/>
            <a:ext cx="7772400" cy="1545336"/>
          </a:xfrm>
        </p:spPr>
        <p:txBody>
          <a:bodyPr/>
          <a:lstStyle/>
          <a:p>
            <a:r>
              <a:rPr lang="es-ES" b="1" dirty="0" smtClean="0"/>
              <a:t>DEDICATION PROGRAM</a:t>
            </a:r>
            <a:endParaRPr lang="en-US" dirty="0"/>
          </a:p>
        </p:txBody>
      </p:sp>
      <p:sp>
        <p:nvSpPr>
          <p:cNvPr id="3" name="Content Placeholder 2"/>
          <p:cNvSpPr>
            <a:spLocks noGrp="1"/>
          </p:cNvSpPr>
          <p:nvPr>
            <p:ph idx="1"/>
          </p:nvPr>
        </p:nvSpPr>
        <p:spPr>
          <a:xfrm>
            <a:off x="629392" y="1676400"/>
            <a:ext cx="8057408" cy="4679160"/>
          </a:xfrm>
        </p:spPr>
        <p:txBody>
          <a:bodyPr>
            <a:noAutofit/>
          </a:bodyPr>
          <a:lstStyle/>
          <a:p>
            <a:r>
              <a:rPr lang="en-US" dirty="0" smtClean="0"/>
              <a:t>The objective of this ceremony is to dedicate their lips, minds, hands, and feet to service and to be instruments of God.</a:t>
            </a:r>
          </a:p>
          <a:p>
            <a:r>
              <a:rPr lang="en-US" dirty="0" smtClean="0"/>
              <a:t>This ceremony will also serve as reaffirmation of the vision before the church of the importance of dedicating and investing in the training of children.</a:t>
            </a:r>
          </a:p>
        </p:txBody>
      </p:sp>
    </p:spTree>
    <p:extLst>
      <p:ext uri="{BB962C8B-B14F-4D97-AF65-F5344CB8AC3E}">
        <p14:creationId xmlns:p14="http://schemas.microsoft.com/office/powerpoint/2010/main" val="19233342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6400800" cy="1219200"/>
          </a:xfrm>
        </p:spPr>
        <p:txBody>
          <a:bodyPr/>
          <a:lstStyle/>
          <a:p>
            <a:pPr eaLnBrk="1" hangingPunct="1">
              <a:defRPr/>
            </a:pPr>
            <a:r>
              <a:rPr lang="en-US" sz="4000" dirty="0" smtClean="0">
                <a:ea typeface="+mj-ea"/>
                <a:cs typeface="+mj-cs"/>
              </a:rPr>
              <a:t>Ideas That Involve Kids 	    in Ministry</a:t>
            </a:r>
            <a:endParaRPr lang="en-US" sz="4000" dirty="0">
              <a:ea typeface="+mj-ea"/>
              <a:cs typeface="+mj-cs"/>
            </a:endParaRPr>
          </a:p>
        </p:txBody>
      </p:sp>
      <p:sp>
        <p:nvSpPr>
          <p:cNvPr id="3" name="Content Placeholder 2"/>
          <p:cNvSpPr>
            <a:spLocks noGrp="1"/>
          </p:cNvSpPr>
          <p:nvPr>
            <p:ph idx="1"/>
          </p:nvPr>
        </p:nvSpPr>
        <p:spPr>
          <a:xfrm>
            <a:off x="381000" y="1905000"/>
            <a:ext cx="6858000" cy="3886200"/>
          </a:xfrm>
        </p:spPr>
        <p:txBody>
          <a:bodyPr/>
          <a:lstStyle/>
          <a:p>
            <a:pPr eaLnBrk="1" hangingPunct="1"/>
            <a:r>
              <a:rPr lang="en-US" sz="3600" b="1" u="sng" smtClean="0">
                <a:solidFill>
                  <a:srgbClr val="FFFF00"/>
                </a:solidFill>
                <a:effectLst>
                  <a:outerShdw blurRad="38100" dist="38100" dir="2700000" algn="tl">
                    <a:srgbClr val="000000"/>
                  </a:outerShdw>
                </a:effectLst>
                <a:ea typeface="ＭＳ Ｐゴシック" pitchFamily="34" charset="-128"/>
              </a:rPr>
              <a:t>A mission to the elderly</a:t>
            </a:r>
            <a:r>
              <a:rPr lang="en-US" sz="3600" smtClean="0">
                <a:effectLst>
                  <a:outerShdw blurRad="38100" dist="38100" dir="2700000" algn="tl">
                    <a:srgbClr val="000000"/>
                  </a:outerShdw>
                </a:effectLst>
                <a:ea typeface="ＭＳ Ｐゴシック" pitchFamily="34" charset="-128"/>
              </a:rPr>
              <a:t> </a:t>
            </a:r>
          </a:p>
          <a:p>
            <a:pPr eaLnBrk="1" hangingPunct="1"/>
            <a:r>
              <a:rPr lang="en-US" sz="3600" smtClean="0">
                <a:effectLst>
                  <a:outerShdw blurRad="38100" dist="38100" dir="2700000" algn="tl">
                    <a:srgbClr val="000000"/>
                  </a:outerShdw>
                </a:effectLst>
                <a:ea typeface="ＭＳ Ｐゴシック" pitchFamily="34" charset="-128"/>
              </a:rPr>
              <a:t>Rest homes and convalescent hospitals always need volunteers. </a:t>
            </a:r>
          </a:p>
          <a:p>
            <a:pPr eaLnBrk="1" hangingPunct="1"/>
            <a:r>
              <a:rPr lang="ja-JP" altLang="en-US" sz="3600" smtClean="0">
                <a:effectLst>
                  <a:outerShdw blurRad="38100" dist="38100" dir="2700000" algn="tl">
                    <a:srgbClr val="000000"/>
                  </a:outerShdw>
                </a:effectLst>
                <a:ea typeface="ＭＳ Ｐゴシック" pitchFamily="34" charset="-128"/>
              </a:rPr>
              <a:t>“</a:t>
            </a:r>
            <a:r>
              <a:rPr lang="en-US" altLang="ja-JP" sz="3600" smtClean="0">
                <a:effectLst>
                  <a:outerShdw blurRad="38100" dist="38100" dir="2700000" algn="tl">
                    <a:srgbClr val="000000"/>
                  </a:outerShdw>
                </a:effectLst>
                <a:ea typeface="ＭＳ Ｐゴシック" pitchFamily="34" charset="-128"/>
              </a:rPr>
              <a:t>Adopt-a-grandparent</a:t>
            </a:r>
            <a:r>
              <a:rPr lang="ja-JP" altLang="en-US" sz="3600" smtClean="0">
                <a:effectLst>
                  <a:outerShdw blurRad="38100" dist="38100" dir="2700000" algn="tl">
                    <a:srgbClr val="000000"/>
                  </a:outerShdw>
                </a:effectLst>
                <a:ea typeface="ＭＳ Ｐゴシック" pitchFamily="34" charset="-128"/>
              </a:rPr>
              <a:t>”</a:t>
            </a:r>
            <a:r>
              <a:rPr lang="en-US" altLang="ja-JP" sz="3600" smtClean="0">
                <a:effectLst>
                  <a:outerShdw blurRad="38100" dist="38100" dir="2700000" algn="tl">
                    <a:srgbClr val="000000"/>
                  </a:outerShdw>
                </a:effectLst>
                <a:ea typeface="ＭＳ Ｐゴシック" pitchFamily="34" charset="-128"/>
              </a:rPr>
              <a:t> programs are always popular, also.</a:t>
            </a:r>
          </a:p>
          <a:p>
            <a:pPr eaLnBrk="1" hangingPunct="1"/>
            <a:endParaRPr lang="en-US" smtClean="0">
              <a:effectLst>
                <a:outerShdw blurRad="38100" dist="38100" dir="2700000" algn="tl">
                  <a:srgbClr val="000000"/>
                </a:outerShdw>
              </a:effectLst>
              <a:ea typeface="ＭＳ Ｐゴシック" pitchFamily="34" charset="-128"/>
            </a:endParaRPr>
          </a:p>
        </p:txBody>
      </p:sp>
      <p:pic>
        <p:nvPicPr>
          <p:cNvPr id="6" name="Picture 4" descr="C:\Documents and Settings\KohL\Local Settings\Temporary Internet Files\Content.IE5\GYR0AQ6X\MPj04388150000[1].jpg"/>
          <p:cNvPicPr>
            <a:picLocks noChangeAspect="1" noChangeArrowheads="1"/>
          </p:cNvPicPr>
          <p:nvPr/>
        </p:nvPicPr>
        <p:blipFill>
          <a:blip r:embed="rId3" cstate="print"/>
          <a:srcRect/>
          <a:stretch>
            <a:fillRect/>
          </a:stretch>
        </p:blipFill>
        <p:spPr bwMode="auto">
          <a:xfrm rot="955629">
            <a:off x="6276902" y="414421"/>
            <a:ext cx="2673839" cy="1782559"/>
          </a:xfrm>
          <a:prstGeom prst="ellipse">
            <a:avLst/>
          </a:prstGeom>
          <a:noFill/>
        </p:spPr>
      </p:pic>
    </p:spTree>
    <p:extLst>
      <p:ext uri="{BB962C8B-B14F-4D97-AF65-F5344CB8AC3E}">
        <p14:creationId xmlns:p14="http://schemas.microsoft.com/office/powerpoint/2010/main" val="2515875372"/>
      </p:ext>
    </p:extLst>
  </p:cSld>
  <p:clrMapOvr>
    <a:masterClrMapping/>
  </p:clrMapOvr>
  <p:transition>
    <p:split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oy2Praying.jpg"/>
          <p:cNvPicPr>
            <a:picLocks noChangeAspect="1"/>
          </p:cNvPicPr>
          <p:nvPr/>
        </p:nvPicPr>
        <p:blipFill>
          <a:blip r:embed="rId3" cstate="print"/>
          <a:stretch>
            <a:fillRect/>
          </a:stretch>
        </p:blipFill>
        <p:spPr>
          <a:xfrm rot="406583">
            <a:off x="6991381" y="323293"/>
            <a:ext cx="1729571" cy="2103318"/>
          </a:xfrm>
          <a:prstGeom prst="flowChartDisplay">
            <a:avLst/>
          </a:prstGeom>
          <a:ln w="28575">
            <a:solidFill>
              <a:schemeClr val="tx1"/>
            </a:solidFill>
          </a:ln>
        </p:spPr>
      </p:pic>
      <p:pic>
        <p:nvPicPr>
          <p:cNvPr id="6" name="Picture 5" descr="Picture9.png"/>
          <p:cNvPicPr>
            <a:picLocks noChangeAspect="1"/>
          </p:cNvPicPr>
          <p:nvPr/>
        </p:nvPicPr>
        <p:blipFill>
          <a:blip r:embed="rId4" cstate="print"/>
          <a:stretch>
            <a:fillRect/>
          </a:stretch>
        </p:blipFill>
        <p:spPr>
          <a:xfrm rot="21198514">
            <a:off x="1208501" y="5180362"/>
            <a:ext cx="1624160" cy="1219200"/>
          </a:xfrm>
          <a:prstGeom prst="flowChartPunchedTape">
            <a:avLst/>
          </a:prstGeom>
        </p:spPr>
      </p:pic>
      <p:sp>
        <p:nvSpPr>
          <p:cNvPr id="3" name="Content Placeholder 2"/>
          <p:cNvSpPr>
            <a:spLocks noGrp="1"/>
          </p:cNvSpPr>
          <p:nvPr>
            <p:ph idx="1"/>
          </p:nvPr>
        </p:nvSpPr>
        <p:spPr>
          <a:xfrm>
            <a:off x="304800" y="609600"/>
            <a:ext cx="7162800" cy="3962400"/>
          </a:xfrm>
        </p:spPr>
        <p:txBody>
          <a:bodyPr/>
          <a:lstStyle/>
          <a:p>
            <a:pPr marL="514350" indent="-514350">
              <a:buFontTx/>
              <a:buAutoNum type="arabicPeriod" startAt="2"/>
              <a:defRPr/>
            </a:pPr>
            <a:r>
              <a:rPr lang="en-US" sz="3600" b="1" u="sng" dirty="0">
                <a:solidFill>
                  <a:srgbClr val="FFFF00"/>
                </a:solidFill>
                <a:effectLst>
                  <a:outerShdw blurRad="38100" dist="38100" dir="2700000" algn="tl">
                    <a:srgbClr val="000000"/>
                  </a:outerShdw>
                </a:effectLst>
                <a:cs typeface="+mn-cs"/>
              </a:rPr>
              <a:t>A prayer ministry</a:t>
            </a:r>
            <a:r>
              <a:rPr lang="en-US" sz="3600" b="1" dirty="0">
                <a:solidFill>
                  <a:srgbClr val="66FFFF"/>
                </a:solidFill>
                <a:effectLst>
                  <a:outerShdw blurRad="38100" dist="38100" dir="2700000" algn="tl">
                    <a:srgbClr val="000000"/>
                  </a:outerShdw>
                </a:effectLst>
                <a:cs typeface="+mn-cs"/>
              </a:rPr>
              <a:t>  </a:t>
            </a:r>
          </a:p>
          <a:p>
            <a:pPr>
              <a:defRPr/>
            </a:pPr>
            <a:r>
              <a:rPr lang="en-US" sz="3600" dirty="0" smtClean="0">
                <a:solidFill>
                  <a:srgbClr val="66FFFF"/>
                </a:solidFill>
                <a:effectLst>
                  <a:outerShdw blurRad="38100" dist="38100" dir="2700000" algn="tl">
                    <a:srgbClr val="000000"/>
                  </a:outerShdw>
                </a:effectLst>
                <a:cs typeface="+mn-cs"/>
              </a:rPr>
              <a:t>This </a:t>
            </a:r>
            <a:r>
              <a:rPr lang="en-US" sz="3600" dirty="0">
                <a:solidFill>
                  <a:srgbClr val="66FFFF"/>
                </a:solidFill>
                <a:effectLst>
                  <a:outerShdw blurRad="38100" dist="38100" dir="2700000" algn="tl">
                    <a:srgbClr val="000000"/>
                  </a:outerShdw>
                </a:effectLst>
                <a:cs typeface="+mn-cs"/>
              </a:rPr>
              <a:t>is a ministry that should involve every believer young and old.  </a:t>
            </a:r>
            <a:endParaRPr lang="en-US" sz="3600" dirty="0" smtClean="0">
              <a:solidFill>
                <a:srgbClr val="66FFFF"/>
              </a:solidFill>
              <a:effectLst>
                <a:outerShdw blurRad="38100" dist="38100" dir="2700000" algn="tl">
                  <a:srgbClr val="000000"/>
                </a:outerShdw>
              </a:effectLst>
              <a:cs typeface="+mn-cs"/>
            </a:endParaRPr>
          </a:p>
          <a:p>
            <a:pPr>
              <a:defRPr/>
            </a:pPr>
            <a:r>
              <a:rPr lang="en-US" sz="3600" dirty="0" smtClean="0">
                <a:solidFill>
                  <a:srgbClr val="66FFFF"/>
                </a:solidFill>
                <a:effectLst>
                  <a:outerShdw blurRad="38100" dist="38100" dir="2700000" algn="tl">
                    <a:srgbClr val="000000"/>
                  </a:outerShdw>
                </a:effectLst>
                <a:cs typeface="+mn-cs"/>
              </a:rPr>
              <a:t>Children </a:t>
            </a:r>
            <a:r>
              <a:rPr lang="en-US" sz="3600" dirty="0">
                <a:solidFill>
                  <a:srgbClr val="66FFFF"/>
                </a:solidFill>
                <a:effectLst>
                  <a:outerShdw blurRad="38100" dist="38100" dir="2700000" algn="tl">
                    <a:srgbClr val="000000"/>
                  </a:outerShdw>
                </a:effectLst>
                <a:cs typeface="+mn-cs"/>
              </a:rPr>
              <a:t>can be encouraged to join in prayer groups, prayer meetings and take an active </a:t>
            </a:r>
            <a:r>
              <a:rPr lang="en-US" sz="3600" dirty="0" smtClean="0">
                <a:solidFill>
                  <a:srgbClr val="66FFFF"/>
                </a:solidFill>
                <a:effectLst>
                  <a:outerShdw blurRad="38100" dist="38100" dir="2700000" algn="tl">
                    <a:srgbClr val="000000"/>
                  </a:outerShdw>
                </a:effectLst>
                <a:cs typeface="+mn-cs"/>
              </a:rPr>
              <a:t>role </a:t>
            </a:r>
            <a:r>
              <a:rPr lang="en-US" sz="3600" dirty="0">
                <a:solidFill>
                  <a:srgbClr val="66FFFF"/>
                </a:solidFill>
                <a:effectLst>
                  <a:outerShdw blurRad="38100" dist="38100" dir="2700000" algn="tl">
                    <a:srgbClr val="000000"/>
                  </a:outerShdw>
                </a:effectLst>
                <a:cs typeface="+mn-cs"/>
              </a:rPr>
              <a:t>in praying for others.  </a:t>
            </a:r>
            <a:endParaRPr lang="en-US" sz="3600" b="1" dirty="0">
              <a:effectLst>
                <a:outerShdw blurRad="38100" dist="38100" dir="2700000" algn="tl">
                  <a:srgbClr val="000000"/>
                </a:outerShdw>
              </a:effectLst>
              <a:cs typeface="+mn-cs"/>
            </a:endParaRPr>
          </a:p>
        </p:txBody>
      </p:sp>
      <p:pic>
        <p:nvPicPr>
          <p:cNvPr id="5" name="Picture 4" descr="Copy of BoyBlackPraying.jpg"/>
          <p:cNvPicPr>
            <a:picLocks noChangeAspect="1"/>
          </p:cNvPicPr>
          <p:nvPr/>
        </p:nvPicPr>
        <p:blipFill>
          <a:blip r:embed="rId5" cstate="print"/>
          <a:stretch>
            <a:fillRect/>
          </a:stretch>
        </p:blipFill>
        <p:spPr>
          <a:xfrm rot="688642">
            <a:off x="2819401" y="5261340"/>
            <a:ext cx="931661" cy="1295400"/>
          </a:xfrm>
          <a:prstGeom prst="ellipse">
            <a:avLst/>
          </a:prstGeom>
        </p:spPr>
      </p:pic>
    </p:spTree>
    <p:extLst>
      <p:ext uri="{BB962C8B-B14F-4D97-AF65-F5344CB8AC3E}">
        <p14:creationId xmlns:p14="http://schemas.microsoft.com/office/powerpoint/2010/main" val="712262688"/>
      </p:ext>
    </p:extLst>
  </p:cSld>
  <p:clrMapOvr>
    <a:masterClrMapping/>
  </p:clrMapOvr>
  <p:transition>
    <p:wheel spokes="1"/>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762000"/>
            <a:ext cx="7162800" cy="5029200"/>
          </a:xfrm>
        </p:spPr>
        <p:txBody>
          <a:bodyPr/>
          <a:lstStyle/>
          <a:p>
            <a:pPr eaLnBrk="1" hangingPunct="1">
              <a:buFontTx/>
              <a:buNone/>
              <a:defRPr/>
            </a:pPr>
            <a:r>
              <a:rPr lang="en-US" sz="3600" b="1" dirty="0">
                <a:effectLst>
                  <a:outerShdw blurRad="38100" dist="38100" dir="2700000" algn="tl">
                    <a:srgbClr val="000000"/>
                  </a:outerShdw>
                </a:effectLst>
                <a:cs typeface="+mn-cs"/>
              </a:rPr>
              <a:t>3. </a:t>
            </a:r>
            <a:r>
              <a:rPr lang="en-US" sz="3600" b="1" u="sng" dirty="0">
                <a:solidFill>
                  <a:srgbClr val="FFFF00"/>
                </a:solidFill>
                <a:effectLst>
                  <a:outerShdw blurRad="38100" dist="38100" dir="2700000" algn="tl">
                    <a:srgbClr val="000000"/>
                  </a:outerShdw>
                </a:effectLst>
                <a:cs typeface="+mn-cs"/>
              </a:rPr>
              <a:t>A mission to the sick</a:t>
            </a:r>
            <a:r>
              <a:rPr lang="en-US" sz="3600" dirty="0">
                <a:solidFill>
                  <a:srgbClr val="FFFF00"/>
                </a:solidFill>
                <a:effectLst>
                  <a:outerShdw blurRad="38100" dist="38100" dir="2700000" algn="tl">
                    <a:srgbClr val="000000"/>
                  </a:outerShdw>
                </a:effectLst>
                <a:cs typeface="+mn-cs"/>
              </a:rPr>
              <a:t>. </a:t>
            </a:r>
          </a:p>
          <a:p>
            <a:pPr eaLnBrk="1" hangingPunct="1">
              <a:defRPr/>
            </a:pPr>
            <a:r>
              <a:rPr lang="en-US" sz="3600" dirty="0" smtClean="0">
                <a:effectLst>
                  <a:outerShdw blurRad="38100" dist="38100" dir="2700000" algn="tl">
                    <a:srgbClr val="000000"/>
                  </a:outerShdw>
                </a:effectLst>
                <a:cs typeface="+mn-cs"/>
              </a:rPr>
              <a:t>Encourage children to </a:t>
            </a:r>
            <a:r>
              <a:rPr lang="en-US" sz="3600" dirty="0">
                <a:effectLst>
                  <a:outerShdw blurRad="38100" dist="38100" dir="2700000" algn="tl">
                    <a:srgbClr val="000000"/>
                  </a:outerShdw>
                </a:effectLst>
                <a:cs typeface="+mn-cs"/>
              </a:rPr>
              <a:t>send cards or flowers to members of your church who </a:t>
            </a:r>
            <a:r>
              <a:rPr lang="en-US" sz="3600" dirty="0" smtClean="0">
                <a:effectLst>
                  <a:outerShdw blurRad="38100" dist="38100" dir="2700000" algn="tl">
                    <a:srgbClr val="000000"/>
                  </a:outerShdw>
                </a:effectLst>
                <a:cs typeface="+mn-cs"/>
              </a:rPr>
              <a:t>are sick. </a:t>
            </a:r>
          </a:p>
          <a:p>
            <a:pPr eaLnBrk="1" hangingPunct="1">
              <a:defRPr/>
            </a:pPr>
            <a:r>
              <a:rPr lang="en-US" sz="3600" dirty="0" smtClean="0">
                <a:effectLst>
                  <a:outerShdw blurRad="38100" dist="38100" dir="2700000" algn="tl">
                    <a:srgbClr val="000000"/>
                  </a:outerShdw>
                </a:effectLst>
                <a:cs typeface="+mn-cs"/>
              </a:rPr>
              <a:t>Juniors can help run an </a:t>
            </a:r>
            <a:r>
              <a:rPr lang="en-US" sz="3600" dirty="0">
                <a:effectLst>
                  <a:outerShdw blurRad="38100" dist="38100" dir="2700000" algn="tl">
                    <a:srgbClr val="000000"/>
                  </a:outerShdw>
                </a:effectLst>
                <a:cs typeface="+mn-cs"/>
              </a:rPr>
              <a:t>errand or </a:t>
            </a:r>
            <a:r>
              <a:rPr lang="en-US" sz="3600" dirty="0" smtClean="0">
                <a:effectLst>
                  <a:outerShdw blurRad="38100" dist="38100" dir="2700000" algn="tl">
                    <a:srgbClr val="000000"/>
                  </a:outerShdw>
                </a:effectLst>
                <a:cs typeface="+mn-cs"/>
              </a:rPr>
              <a:t>babysit </a:t>
            </a:r>
            <a:r>
              <a:rPr lang="en-US" sz="3600" dirty="0">
                <a:effectLst>
                  <a:outerShdw blurRad="38100" dist="38100" dir="2700000" algn="tl">
                    <a:srgbClr val="000000"/>
                  </a:outerShdw>
                </a:effectLst>
                <a:cs typeface="+mn-cs"/>
              </a:rPr>
              <a:t>for those who need help while recovering from surgery? The possibilities are endless!</a:t>
            </a:r>
          </a:p>
          <a:p>
            <a:pPr eaLnBrk="1" hangingPunct="1">
              <a:defRPr/>
            </a:pPr>
            <a:endParaRPr lang="en-US" dirty="0">
              <a:cs typeface="+mn-cs"/>
            </a:endParaRPr>
          </a:p>
        </p:txBody>
      </p:sp>
      <p:pic>
        <p:nvPicPr>
          <p:cNvPr id="40962" name="Picture 4" descr="C:\Documents and Settings\KohL\Local Settings\Temporary Internet Files\Content.IE5\PE5C24CY\MCj0359059000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15200" y="0"/>
            <a:ext cx="1828800" cy="201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91496505"/>
      </p:ext>
    </p:extLst>
  </p:cSld>
  <p:clrMapOvr>
    <a:masterClrMapping/>
  </p:clrMapOvr>
  <p:transition spd="slow">
    <p:wip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RiveraDi\Videos\Mis vídeos\Fotos Immpacto Misionero\DSC0172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35469"/>
            <a:ext cx="9238593" cy="69289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111625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RiveraDi\Videos\Mis vídeos\Fotos Immpacto Misionero\DSC0179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758997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C:\Users\RiveraDi\Videos\Mis vídeos\Fotos Immpacto Misionero\DSC0181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688262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96938" y="381000"/>
            <a:ext cx="7162800" cy="5410200"/>
          </a:xfrm>
        </p:spPr>
        <p:txBody>
          <a:bodyPr/>
          <a:lstStyle/>
          <a:p>
            <a:pPr>
              <a:buFontTx/>
              <a:buNone/>
              <a:defRPr/>
            </a:pPr>
            <a:r>
              <a:rPr lang="en-US" sz="3600" b="1" dirty="0">
                <a:effectLst>
                  <a:outerShdw blurRad="38100" dist="38100" dir="2700000" algn="tl">
                    <a:srgbClr val="000000"/>
                  </a:outerShdw>
                </a:effectLst>
                <a:cs typeface="+mn-cs"/>
              </a:rPr>
              <a:t>4. </a:t>
            </a:r>
            <a:r>
              <a:rPr lang="en-US" sz="3600" b="1" u="sng" dirty="0">
                <a:solidFill>
                  <a:srgbClr val="FFFF00"/>
                </a:solidFill>
                <a:effectLst>
                  <a:outerShdw blurRad="38100" dist="38100" dir="2700000" algn="tl">
                    <a:srgbClr val="000000"/>
                  </a:outerShdw>
                </a:effectLst>
                <a:cs typeface="+mn-cs"/>
              </a:rPr>
              <a:t>A </a:t>
            </a:r>
            <a:r>
              <a:rPr lang="en-US" sz="3600" b="1" u="sng" dirty="0" smtClean="0">
                <a:solidFill>
                  <a:srgbClr val="FFFF00"/>
                </a:solidFill>
                <a:effectLst>
                  <a:outerShdw blurRad="38100" dist="38100" dir="2700000" algn="tl">
                    <a:srgbClr val="000000"/>
                  </a:outerShdw>
                </a:effectLst>
                <a:cs typeface="+mn-cs"/>
              </a:rPr>
              <a:t>Teaching/Leadership </a:t>
            </a:r>
            <a:r>
              <a:rPr lang="en-US" sz="3600" b="1" u="sng" dirty="0">
                <a:solidFill>
                  <a:srgbClr val="FFFF00"/>
                </a:solidFill>
                <a:effectLst>
                  <a:outerShdw blurRad="38100" dist="38100" dir="2700000" algn="tl">
                    <a:srgbClr val="000000"/>
                  </a:outerShdw>
                </a:effectLst>
                <a:cs typeface="+mn-cs"/>
              </a:rPr>
              <a:t>Ministry </a:t>
            </a:r>
            <a:endParaRPr lang="en-US" sz="3600" b="1" u="sng" dirty="0" smtClean="0">
              <a:solidFill>
                <a:srgbClr val="FFFF00"/>
              </a:solidFill>
              <a:effectLst>
                <a:outerShdw blurRad="38100" dist="38100" dir="2700000" algn="tl">
                  <a:srgbClr val="000000"/>
                </a:outerShdw>
              </a:effectLst>
              <a:cs typeface="+mn-cs"/>
            </a:endParaRPr>
          </a:p>
          <a:p>
            <a:pPr>
              <a:buFontTx/>
              <a:buNone/>
              <a:defRPr/>
            </a:pPr>
            <a:r>
              <a:rPr lang="en-US" sz="3600" b="1" u="sng" dirty="0" smtClean="0">
                <a:solidFill>
                  <a:srgbClr val="FFFF00"/>
                </a:solidFill>
                <a:effectLst>
                  <a:outerShdw blurRad="38100" dist="38100" dir="2700000" algn="tl">
                    <a:srgbClr val="000000"/>
                  </a:outerShdw>
                </a:effectLst>
                <a:cs typeface="+mn-cs"/>
              </a:rPr>
              <a:t> </a:t>
            </a:r>
            <a:r>
              <a:rPr lang="en-US" sz="3600" dirty="0" smtClean="0">
                <a:solidFill>
                  <a:srgbClr val="66FFFF"/>
                </a:solidFill>
                <a:effectLst>
                  <a:outerShdw blurRad="38100" dist="38100" dir="2700000" algn="tl">
                    <a:srgbClr val="000000"/>
                  </a:outerShdw>
                </a:effectLst>
                <a:cs typeface="+mn-cs"/>
              </a:rPr>
              <a:t> </a:t>
            </a:r>
            <a:endParaRPr lang="en-US" sz="3600" dirty="0">
              <a:solidFill>
                <a:srgbClr val="66FFFF"/>
              </a:solidFill>
              <a:effectLst>
                <a:outerShdw blurRad="38100" dist="38100" dir="2700000" algn="tl">
                  <a:srgbClr val="000000"/>
                </a:outerShdw>
              </a:effectLst>
              <a:cs typeface="+mn-cs"/>
            </a:endParaRPr>
          </a:p>
          <a:p>
            <a:pPr>
              <a:spcBef>
                <a:spcPts val="0"/>
              </a:spcBef>
              <a:defRPr/>
            </a:pPr>
            <a:r>
              <a:rPr lang="en-US" sz="3600" dirty="0" smtClean="0">
                <a:solidFill>
                  <a:srgbClr val="66FFFF"/>
                </a:solidFill>
                <a:effectLst>
                  <a:outerShdw blurRad="38100" dist="38100" dir="2700000" algn="tl">
                    <a:srgbClr val="000000"/>
                  </a:outerShdw>
                </a:effectLst>
                <a:cs typeface="+mn-cs"/>
              </a:rPr>
              <a:t>Provide </a:t>
            </a:r>
            <a:r>
              <a:rPr lang="en-US" sz="3600" dirty="0">
                <a:solidFill>
                  <a:srgbClr val="66FFFF"/>
                </a:solidFill>
                <a:effectLst>
                  <a:outerShdw blurRad="38100" dist="38100" dir="2700000" algn="tl">
                    <a:srgbClr val="000000"/>
                  </a:outerShdw>
                </a:effectLst>
                <a:cs typeface="+mn-cs"/>
              </a:rPr>
              <a:t>opportunities for children who are gifted in teaching to teach lessons for the younger </a:t>
            </a:r>
            <a:r>
              <a:rPr lang="en-US" sz="3600" dirty="0" smtClean="0">
                <a:solidFill>
                  <a:srgbClr val="66FFFF"/>
                </a:solidFill>
                <a:effectLst>
                  <a:outerShdw blurRad="38100" dist="38100" dir="2700000" algn="tl">
                    <a:srgbClr val="000000"/>
                  </a:outerShdw>
                </a:effectLst>
                <a:cs typeface="+mn-cs"/>
              </a:rPr>
              <a:t>children. </a:t>
            </a:r>
          </a:p>
          <a:p>
            <a:pPr>
              <a:spcBef>
                <a:spcPts val="0"/>
              </a:spcBef>
              <a:defRPr/>
            </a:pPr>
            <a:r>
              <a:rPr lang="en-US" sz="3600" dirty="0" smtClean="0">
                <a:solidFill>
                  <a:srgbClr val="66FFFF"/>
                </a:solidFill>
                <a:effectLst>
                  <a:outerShdw blurRad="38100" dist="38100" dir="2700000" algn="tl">
                    <a:srgbClr val="000000"/>
                  </a:outerShdw>
                </a:effectLst>
                <a:cs typeface="+mn-cs"/>
              </a:rPr>
              <a:t>Juniors </a:t>
            </a:r>
            <a:r>
              <a:rPr lang="en-US" sz="3600" dirty="0">
                <a:solidFill>
                  <a:srgbClr val="66FFFF"/>
                </a:solidFill>
                <a:effectLst>
                  <a:outerShdw blurRad="38100" dist="38100" dir="2700000" algn="tl">
                    <a:srgbClr val="000000"/>
                  </a:outerShdw>
                </a:effectLst>
                <a:cs typeface="+mn-cs"/>
              </a:rPr>
              <a:t>and </a:t>
            </a:r>
            <a:r>
              <a:rPr lang="en-US" sz="3600" dirty="0" err="1">
                <a:solidFill>
                  <a:srgbClr val="66FFFF"/>
                </a:solidFill>
                <a:effectLst>
                  <a:outerShdw blurRad="38100" dist="38100" dir="2700000" algn="tl">
                    <a:srgbClr val="000000"/>
                  </a:outerShdw>
                </a:effectLst>
                <a:cs typeface="+mn-cs"/>
              </a:rPr>
              <a:t>earliteens</a:t>
            </a:r>
            <a:r>
              <a:rPr lang="en-US" sz="3600" dirty="0">
                <a:solidFill>
                  <a:srgbClr val="66FFFF"/>
                </a:solidFill>
                <a:effectLst>
                  <a:outerShdw blurRad="38100" dist="38100" dir="2700000" algn="tl">
                    <a:srgbClr val="000000"/>
                  </a:outerShdw>
                </a:effectLst>
                <a:cs typeface="+mn-cs"/>
              </a:rPr>
              <a:t> can serve as assistant teachers in Beginner Sabbath </a:t>
            </a:r>
            <a:r>
              <a:rPr lang="en-US" sz="3600" dirty="0" smtClean="0">
                <a:solidFill>
                  <a:srgbClr val="66FFFF"/>
                </a:solidFill>
                <a:effectLst>
                  <a:outerShdw blurRad="38100" dist="38100" dir="2700000" algn="tl">
                    <a:srgbClr val="000000"/>
                  </a:outerShdw>
                </a:effectLst>
                <a:cs typeface="+mn-cs"/>
              </a:rPr>
              <a:t>school.</a:t>
            </a:r>
          </a:p>
        </p:txBody>
      </p:sp>
      <p:pic>
        <p:nvPicPr>
          <p:cNvPr id="43010" name="Picture 3" descr="C:\Documents and Settings\KohL\Local Settings\Temporary Internet Files\Content.IE5\TQ6BPEBG\MCj0398145000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437718">
            <a:off x="6819900" y="142875"/>
            <a:ext cx="2028825" cy="192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GirlPointingUp.jpg"/>
          <p:cNvPicPr>
            <a:picLocks noChangeAspect="1"/>
          </p:cNvPicPr>
          <p:nvPr/>
        </p:nvPicPr>
        <p:blipFill>
          <a:blip r:embed="rId4" cstate="print">
            <a:clrChange>
              <a:clrFrom>
                <a:srgbClr val="DDF0FF"/>
              </a:clrFrom>
              <a:clrTo>
                <a:srgbClr val="DDF0FF">
                  <a:alpha val="0"/>
                </a:srgbClr>
              </a:clrTo>
            </a:clrChange>
          </a:blip>
          <a:stretch>
            <a:fillRect/>
          </a:stretch>
        </p:blipFill>
        <p:spPr>
          <a:xfrm>
            <a:off x="370114" y="5410200"/>
            <a:ext cx="891557" cy="1143000"/>
          </a:xfrm>
          <a:prstGeom prst="flowChartAlternateProcess">
            <a:avLst/>
          </a:prstGeom>
        </p:spPr>
      </p:pic>
    </p:spTree>
    <p:extLst>
      <p:ext uri="{BB962C8B-B14F-4D97-AF65-F5344CB8AC3E}">
        <p14:creationId xmlns:p14="http://schemas.microsoft.com/office/powerpoint/2010/main" val="1180419123"/>
      </p:ext>
    </p:extLst>
  </p:cSld>
  <p:clrMapOvr>
    <a:masterClrMapping/>
  </p:clrMapOvr>
  <p:transition spd="slow">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96938" y="381000"/>
            <a:ext cx="7162800" cy="5410200"/>
          </a:xfrm>
        </p:spPr>
        <p:txBody>
          <a:bodyPr/>
          <a:lstStyle/>
          <a:p>
            <a:pPr>
              <a:buFontTx/>
              <a:buNone/>
              <a:defRPr/>
            </a:pPr>
            <a:r>
              <a:rPr lang="en-US" sz="3600" b="1" dirty="0">
                <a:effectLst>
                  <a:outerShdw blurRad="38100" dist="38100" dir="2700000" algn="tl">
                    <a:srgbClr val="000000"/>
                  </a:outerShdw>
                </a:effectLst>
                <a:cs typeface="+mn-cs"/>
              </a:rPr>
              <a:t>4. </a:t>
            </a:r>
            <a:r>
              <a:rPr lang="en-US" sz="3600" b="1" u="sng" dirty="0">
                <a:solidFill>
                  <a:srgbClr val="FFFF00"/>
                </a:solidFill>
                <a:effectLst>
                  <a:outerShdw blurRad="38100" dist="38100" dir="2700000" algn="tl">
                    <a:srgbClr val="000000"/>
                  </a:outerShdw>
                </a:effectLst>
                <a:cs typeface="+mn-cs"/>
              </a:rPr>
              <a:t>A </a:t>
            </a:r>
            <a:r>
              <a:rPr lang="en-US" sz="3600" b="1" u="sng" dirty="0" smtClean="0">
                <a:solidFill>
                  <a:srgbClr val="FFFF00"/>
                </a:solidFill>
                <a:effectLst>
                  <a:outerShdw blurRad="38100" dist="38100" dir="2700000" algn="tl">
                    <a:srgbClr val="000000"/>
                  </a:outerShdw>
                </a:effectLst>
                <a:cs typeface="+mn-cs"/>
              </a:rPr>
              <a:t>Teaching/Leadership </a:t>
            </a:r>
            <a:r>
              <a:rPr lang="en-US" sz="3600" b="1" u="sng" dirty="0">
                <a:solidFill>
                  <a:srgbClr val="FFFF00"/>
                </a:solidFill>
                <a:effectLst>
                  <a:outerShdw blurRad="38100" dist="38100" dir="2700000" algn="tl">
                    <a:srgbClr val="000000"/>
                  </a:outerShdw>
                </a:effectLst>
                <a:cs typeface="+mn-cs"/>
              </a:rPr>
              <a:t>Ministry  </a:t>
            </a:r>
            <a:endParaRPr lang="en-US" sz="3600" b="1" u="sng" dirty="0" smtClean="0">
              <a:solidFill>
                <a:srgbClr val="FFFF00"/>
              </a:solidFill>
              <a:effectLst>
                <a:outerShdw blurRad="38100" dist="38100" dir="2700000" algn="tl">
                  <a:srgbClr val="000000"/>
                </a:outerShdw>
              </a:effectLst>
              <a:cs typeface="+mn-cs"/>
            </a:endParaRPr>
          </a:p>
          <a:p>
            <a:pPr>
              <a:buFontTx/>
              <a:buNone/>
              <a:defRPr/>
            </a:pPr>
            <a:r>
              <a:rPr lang="en-US" sz="3600" dirty="0" smtClean="0">
                <a:solidFill>
                  <a:srgbClr val="66FFFF"/>
                </a:solidFill>
                <a:effectLst>
                  <a:outerShdw blurRad="38100" dist="38100" dir="2700000" algn="tl">
                    <a:srgbClr val="000000"/>
                  </a:outerShdw>
                </a:effectLst>
                <a:cs typeface="+mn-cs"/>
              </a:rPr>
              <a:t> </a:t>
            </a:r>
            <a:endParaRPr lang="en-US" sz="3600" dirty="0">
              <a:solidFill>
                <a:srgbClr val="66FFFF"/>
              </a:solidFill>
              <a:effectLst>
                <a:outerShdw blurRad="38100" dist="38100" dir="2700000" algn="tl">
                  <a:srgbClr val="000000"/>
                </a:outerShdw>
              </a:effectLst>
              <a:cs typeface="+mn-cs"/>
            </a:endParaRPr>
          </a:p>
          <a:p>
            <a:pPr>
              <a:spcBef>
                <a:spcPts val="0"/>
              </a:spcBef>
              <a:defRPr/>
            </a:pPr>
            <a:r>
              <a:rPr lang="en-US" sz="3600" dirty="0" smtClean="0">
                <a:solidFill>
                  <a:srgbClr val="66FFFF"/>
                </a:solidFill>
                <a:effectLst>
                  <a:outerShdw blurRad="38100" dist="38100" dir="2700000" algn="tl">
                    <a:srgbClr val="000000"/>
                  </a:outerShdw>
                </a:effectLst>
                <a:cs typeface="+mn-cs"/>
              </a:rPr>
              <a:t>Children &amp; teens can run </a:t>
            </a:r>
            <a:r>
              <a:rPr lang="en-US" sz="3600" dirty="0">
                <a:solidFill>
                  <a:srgbClr val="66FFFF"/>
                </a:solidFill>
                <a:effectLst>
                  <a:outerShdw blurRad="38100" dist="38100" dir="2700000" algn="tl">
                    <a:srgbClr val="000000"/>
                  </a:outerShdw>
                </a:effectLst>
                <a:cs typeface="+mn-cs"/>
              </a:rPr>
              <a:t>a puppet </a:t>
            </a:r>
            <a:r>
              <a:rPr lang="en-US" sz="3600" dirty="0" smtClean="0">
                <a:solidFill>
                  <a:srgbClr val="66FFFF"/>
                </a:solidFill>
                <a:effectLst>
                  <a:outerShdw blurRad="38100" dist="38100" dir="2700000" algn="tl">
                    <a:srgbClr val="000000"/>
                  </a:outerShdw>
                </a:effectLst>
                <a:cs typeface="+mn-cs"/>
              </a:rPr>
              <a:t>ministry or </a:t>
            </a:r>
            <a:r>
              <a:rPr lang="en-US" sz="3600" dirty="0">
                <a:solidFill>
                  <a:srgbClr val="66FFFF"/>
                </a:solidFill>
                <a:effectLst>
                  <a:outerShdw blurRad="38100" dist="38100" dir="2700000" algn="tl">
                    <a:srgbClr val="000000"/>
                  </a:outerShdw>
                </a:effectLst>
                <a:cs typeface="+mn-cs"/>
              </a:rPr>
              <a:t>conduct Bible studies</a:t>
            </a:r>
            <a:r>
              <a:rPr lang="en-US" sz="3600" dirty="0" smtClean="0">
                <a:solidFill>
                  <a:srgbClr val="66FFFF"/>
                </a:solidFill>
                <a:effectLst>
                  <a:outerShdw blurRad="38100" dist="38100" dir="2700000" algn="tl">
                    <a:srgbClr val="000000"/>
                  </a:outerShdw>
                </a:effectLst>
                <a:cs typeface="+mn-cs"/>
              </a:rPr>
              <a:t>.</a:t>
            </a:r>
          </a:p>
          <a:p>
            <a:pPr>
              <a:spcBef>
                <a:spcPts val="0"/>
              </a:spcBef>
              <a:defRPr/>
            </a:pPr>
            <a:r>
              <a:rPr lang="en-US" sz="3600" dirty="0" smtClean="0">
                <a:solidFill>
                  <a:srgbClr val="66FFFF"/>
                </a:solidFill>
                <a:effectLst>
                  <a:outerShdw blurRad="38100" dist="38100" dir="2700000" algn="tl">
                    <a:srgbClr val="000000"/>
                  </a:outerShdw>
                </a:effectLst>
                <a:cs typeface="+mn-cs"/>
              </a:rPr>
              <a:t>Lead small groups </a:t>
            </a:r>
            <a:endParaRPr lang="en-US" sz="3600" dirty="0">
              <a:effectLst>
                <a:outerShdw blurRad="38100" dist="38100" dir="2700000" algn="tl">
                  <a:srgbClr val="000000"/>
                </a:outerShdw>
              </a:effectLst>
              <a:cs typeface="+mn-cs"/>
            </a:endParaRPr>
          </a:p>
        </p:txBody>
      </p:sp>
      <p:pic>
        <p:nvPicPr>
          <p:cNvPr id="43010" name="Picture 3" descr="C:\Documents and Settings\KohL\Local Settings\Temporary Internet Files\Content.IE5\TQ6BPEBG\MCj0398145000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437718">
            <a:off x="6819900" y="142875"/>
            <a:ext cx="2028825" cy="192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GirlPointingUp.jpg"/>
          <p:cNvPicPr>
            <a:picLocks noChangeAspect="1"/>
          </p:cNvPicPr>
          <p:nvPr/>
        </p:nvPicPr>
        <p:blipFill>
          <a:blip r:embed="rId4" cstate="print">
            <a:clrChange>
              <a:clrFrom>
                <a:srgbClr val="DDF0FF"/>
              </a:clrFrom>
              <a:clrTo>
                <a:srgbClr val="DDF0FF">
                  <a:alpha val="0"/>
                </a:srgbClr>
              </a:clrTo>
            </a:clrChange>
          </a:blip>
          <a:stretch>
            <a:fillRect/>
          </a:stretch>
        </p:blipFill>
        <p:spPr>
          <a:xfrm>
            <a:off x="370114" y="5410200"/>
            <a:ext cx="891557" cy="1143000"/>
          </a:xfrm>
          <a:prstGeom prst="flowChartAlternateProcess">
            <a:avLst/>
          </a:prstGeom>
        </p:spPr>
      </p:pic>
    </p:spTree>
    <p:extLst>
      <p:ext uri="{BB962C8B-B14F-4D97-AF65-F5344CB8AC3E}">
        <p14:creationId xmlns:p14="http://schemas.microsoft.com/office/powerpoint/2010/main" val="180138734"/>
      </p:ext>
    </p:extLst>
  </p:cSld>
  <p:clrMapOvr>
    <a:masterClrMapping/>
  </p:clrMapOvr>
  <p:transition spd="slow">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pPr eaLnBrk="1" hangingPunct="1"/>
            <a:r>
              <a:rPr lang="en-US" sz="4400" smtClean="0">
                <a:effectLst>
                  <a:outerShdw blurRad="38100" dist="38100" dir="2700000" algn="tl">
                    <a:srgbClr val="000000"/>
                  </a:outerShdw>
                </a:effectLst>
                <a:ea typeface="ＭＳ Ｐゴシック" pitchFamily="34" charset="-128"/>
              </a:rPr>
              <a:t>Command from Jesus</a:t>
            </a:r>
          </a:p>
        </p:txBody>
      </p:sp>
      <p:sp>
        <p:nvSpPr>
          <p:cNvPr id="14" name="Content Placeholder 13"/>
          <p:cNvSpPr>
            <a:spLocks noGrp="1"/>
          </p:cNvSpPr>
          <p:nvPr>
            <p:ph idx="1"/>
          </p:nvPr>
        </p:nvSpPr>
        <p:spPr>
          <a:xfrm>
            <a:off x="641267" y="1401288"/>
            <a:ext cx="7754587" cy="4694712"/>
          </a:xfrm>
        </p:spPr>
        <p:txBody>
          <a:bodyPr/>
          <a:lstStyle/>
          <a:p>
            <a:r>
              <a:rPr lang="en-US" sz="3600" dirty="0" smtClean="0"/>
              <a:t>The </a:t>
            </a:r>
            <a:r>
              <a:rPr lang="en-US" sz="3600" dirty="0"/>
              <a:t>Great Commission given by Jesus to His people includes the children.</a:t>
            </a:r>
          </a:p>
          <a:p>
            <a:r>
              <a:rPr lang="en-US" sz="3600" dirty="0"/>
              <a:t>Children have gifts and abilities that can be placed in the service of the Master</a:t>
            </a:r>
            <a:r>
              <a:rPr lang="en-US" sz="3600" dirty="0" smtClean="0"/>
              <a:t>.</a:t>
            </a:r>
            <a:endParaRPr lang="en-US" sz="3600" dirty="0"/>
          </a:p>
        </p:txBody>
      </p:sp>
    </p:spTree>
    <p:extLst>
      <p:ext uri="{BB962C8B-B14F-4D97-AF65-F5344CB8AC3E}">
        <p14:creationId xmlns:p14="http://schemas.microsoft.com/office/powerpoint/2010/main" val="3441114430"/>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 calcmode="lin" valueType="num">
                                      <p:cBhvr additive="base">
                                        <p:cTn id="7"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4">
                                            <p:txEl>
                                              <p:pRg st="1" end="1"/>
                                            </p:txEl>
                                          </p:spTgt>
                                        </p:tgtEl>
                                        <p:attrNameLst>
                                          <p:attrName>style.visibility</p:attrName>
                                        </p:attrNameLst>
                                      </p:cBhvr>
                                      <p:to>
                                        <p:strVal val="visible"/>
                                      </p:to>
                                    </p:set>
                                    <p:anim calcmode="lin" valueType="num">
                                      <p:cBhvr additive="base">
                                        <p:cTn id="13" dur="500" fill="hold"/>
                                        <p:tgtEl>
                                          <p:spTgt spid="1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2" name="Picture 4" descr="C:\Documents and Settings\KohL\Local Settings\Temporary Internet Files\Content.IE5\6JFKOSOF\MPj04277380000[1].jpg"/>
          <p:cNvPicPr>
            <a:picLocks noChangeAspect="1" noChangeArrowheads="1"/>
          </p:cNvPicPr>
          <p:nvPr/>
        </p:nvPicPr>
        <p:blipFill>
          <a:blip r:embed="rId3" cstate="print"/>
          <a:srcRect/>
          <a:stretch>
            <a:fillRect/>
          </a:stretch>
        </p:blipFill>
        <p:spPr bwMode="auto">
          <a:xfrm rot="302910">
            <a:off x="6206820" y="121935"/>
            <a:ext cx="2855270" cy="1905000"/>
          </a:xfrm>
          <a:prstGeom prst="rect">
            <a:avLst/>
          </a:prstGeom>
          <a:ln>
            <a:noFill/>
          </a:ln>
          <a:effectLst>
            <a:softEdge rad="112500"/>
          </a:effectLst>
        </p:spPr>
      </p:pic>
      <p:sp>
        <p:nvSpPr>
          <p:cNvPr id="2" name="Title 1"/>
          <p:cNvSpPr>
            <a:spLocks noGrp="1"/>
          </p:cNvSpPr>
          <p:nvPr>
            <p:ph type="title"/>
          </p:nvPr>
        </p:nvSpPr>
        <p:spPr>
          <a:xfrm>
            <a:off x="304800" y="152400"/>
            <a:ext cx="4495800" cy="914400"/>
          </a:xfrm>
        </p:spPr>
        <p:txBody>
          <a:bodyPr/>
          <a:lstStyle/>
          <a:p>
            <a:pPr eaLnBrk="1" hangingPunct="1"/>
            <a:r>
              <a:rPr lang="en-US" smtClean="0">
                <a:effectLst>
                  <a:outerShdw blurRad="38100" dist="38100" dir="2700000" algn="tl">
                    <a:srgbClr val="000000"/>
                  </a:outerShdw>
                </a:effectLst>
                <a:ea typeface="ＭＳ Ｐゴシック" pitchFamily="34" charset="-128"/>
              </a:rPr>
              <a:t>More Ideas . . . </a:t>
            </a:r>
          </a:p>
        </p:txBody>
      </p:sp>
      <p:sp>
        <p:nvSpPr>
          <p:cNvPr id="3" name="Content Placeholder 2"/>
          <p:cNvSpPr>
            <a:spLocks noGrp="1"/>
          </p:cNvSpPr>
          <p:nvPr>
            <p:ph idx="1"/>
          </p:nvPr>
        </p:nvSpPr>
        <p:spPr>
          <a:xfrm>
            <a:off x="381000" y="1371600"/>
            <a:ext cx="7848600" cy="5029200"/>
          </a:xfrm>
        </p:spPr>
        <p:txBody>
          <a:bodyPr/>
          <a:lstStyle/>
          <a:p>
            <a:pPr eaLnBrk="1" hangingPunct="1">
              <a:buFontTx/>
              <a:buNone/>
            </a:pPr>
            <a:r>
              <a:rPr lang="en-US" sz="3600" b="1" dirty="0" smtClean="0">
                <a:effectLst>
                  <a:outerShdw blurRad="38100" dist="38100" dir="2700000" algn="tl">
                    <a:srgbClr val="000000"/>
                  </a:outerShdw>
                </a:effectLst>
                <a:ea typeface="ＭＳ Ｐゴシック" pitchFamily="34" charset="-128"/>
              </a:rPr>
              <a:t>5. </a:t>
            </a:r>
            <a:r>
              <a:rPr lang="en-US" sz="3600" b="1" u="sng" dirty="0" smtClean="0">
                <a:solidFill>
                  <a:srgbClr val="FFFF00"/>
                </a:solidFill>
                <a:effectLst>
                  <a:outerShdw blurRad="38100" dist="38100" dir="2700000" algn="tl">
                    <a:srgbClr val="000000"/>
                  </a:outerShdw>
                </a:effectLst>
                <a:ea typeface="ＭＳ Ｐゴシック" pitchFamily="34" charset="-128"/>
              </a:rPr>
              <a:t>A mission to the hungry</a:t>
            </a:r>
            <a:r>
              <a:rPr lang="en-US" sz="3600" dirty="0" smtClean="0">
                <a:solidFill>
                  <a:srgbClr val="FFFF00"/>
                </a:solidFill>
                <a:effectLst>
                  <a:outerShdw blurRad="38100" dist="38100" dir="2700000" algn="tl">
                    <a:srgbClr val="000000"/>
                  </a:outerShdw>
                </a:effectLst>
                <a:ea typeface="ＭＳ Ｐゴシック" pitchFamily="34" charset="-128"/>
              </a:rPr>
              <a:t>. </a:t>
            </a:r>
          </a:p>
          <a:p>
            <a:pPr eaLnBrk="1" hangingPunct="1"/>
            <a:r>
              <a:rPr lang="en-US" altLang="ja-JP" dirty="0" smtClean="0">
                <a:effectLst>
                  <a:outerShdw blurRad="38100" dist="38100" dir="2700000" algn="tl">
                    <a:srgbClr val="000000"/>
                  </a:outerShdw>
                </a:effectLst>
                <a:ea typeface="ＭＳ Ｐゴシック" pitchFamily="34" charset="-128"/>
              </a:rPr>
              <a:t>Children and youth can start or help in food banks, soup kitchens, rescue missions, etc.</a:t>
            </a:r>
          </a:p>
          <a:p>
            <a:pPr eaLnBrk="1" hangingPunct="1"/>
            <a:r>
              <a:rPr lang="en-US" dirty="0" smtClean="0">
                <a:effectLst>
                  <a:outerShdw blurRad="38100" dist="38100" dir="2700000" algn="tl">
                    <a:srgbClr val="000000"/>
                  </a:outerShdw>
                </a:effectLst>
                <a:ea typeface="ＭＳ Ｐゴシック" pitchFamily="34" charset="-128"/>
              </a:rPr>
              <a:t>Participate in programs such as Children helping children to feed the needy. This can be planned annually, quarterly or as planned.</a:t>
            </a:r>
          </a:p>
        </p:txBody>
      </p:sp>
    </p:spTree>
    <p:extLst>
      <p:ext uri="{BB962C8B-B14F-4D97-AF65-F5344CB8AC3E}">
        <p14:creationId xmlns:p14="http://schemas.microsoft.com/office/powerpoint/2010/main" val="54222487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1)">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heel(1)">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191277" y="1230027"/>
            <a:ext cx="3731386" cy="293902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5116">
            <a:off x="3302" y="2125293"/>
            <a:ext cx="3403659" cy="443968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26" name="Picture 2" descr="C:\Documents and Settings\MEDC\Mis documentos\Mis imágenes\dia de la bondad\DiadelaBondad09 03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83485" y="3851259"/>
            <a:ext cx="3646312" cy="273473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6" name="5 Título"/>
          <p:cNvSpPr>
            <a:spLocks noGrp="1"/>
          </p:cNvSpPr>
          <p:nvPr>
            <p:ph type="title"/>
          </p:nvPr>
        </p:nvSpPr>
        <p:spPr>
          <a:xfrm>
            <a:off x="346668" y="437810"/>
            <a:ext cx="8465636" cy="1143000"/>
          </a:xfrm>
        </p:spPr>
        <p:txBody>
          <a:bodyPr>
            <a:noAutofit/>
          </a:bodyPr>
          <a:lstStyle/>
          <a:p>
            <a:r>
              <a:rPr lang="es-ES" sz="4800" b="1" dirty="0" err="1" smtClean="0"/>
              <a:t>Children</a:t>
            </a:r>
            <a:r>
              <a:rPr lang="es-ES" sz="4800" b="1" dirty="0" smtClean="0"/>
              <a:t> </a:t>
            </a:r>
            <a:r>
              <a:rPr lang="es-ES" sz="4800" b="1" dirty="0" err="1" smtClean="0"/>
              <a:t>helping</a:t>
            </a:r>
            <a:r>
              <a:rPr lang="es-ES" sz="4800" b="1" dirty="0" smtClean="0"/>
              <a:t> </a:t>
            </a:r>
            <a:r>
              <a:rPr lang="es-ES" sz="4800" b="1" dirty="0" err="1" smtClean="0"/>
              <a:t>children</a:t>
            </a:r>
            <a:r>
              <a:rPr lang="es-ES" sz="4800" b="1" dirty="0" smtClean="0"/>
              <a:t> </a:t>
            </a:r>
            <a:r>
              <a:rPr lang="es-ES" sz="4800" b="1" dirty="0" err="1" smtClean="0"/>
              <a:t>serving</a:t>
            </a:r>
            <a:r>
              <a:rPr lang="es-ES" sz="4800" b="1" dirty="0" smtClean="0"/>
              <a:t> </a:t>
            </a:r>
            <a:r>
              <a:rPr lang="es-ES" sz="4800" b="1" dirty="0" err="1" smtClean="0"/>
              <a:t>the</a:t>
            </a:r>
            <a:r>
              <a:rPr lang="es-ES" sz="4800" b="1" dirty="0" smtClean="0"/>
              <a:t> </a:t>
            </a:r>
            <a:r>
              <a:rPr lang="es-ES" sz="4800" b="1" dirty="0" err="1" smtClean="0"/>
              <a:t>community</a:t>
            </a:r>
            <a:r>
              <a:rPr lang="es-ES" sz="4000" b="1" dirty="0" smtClean="0"/>
              <a:t/>
            </a:r>
            <a:br>
              <a:rPr lang="es-ES" sz="4000" b="1" dirty="0" smtClean="0"/>
            </a:br>
            <a:endParaRPr lang="es-MX" sz="4000" b="1" dirty="0"/>
          </a:p>
        </p:txBody>
      </p:sp>
    </p:spTree>
    <p:extLst>
      <p:ext uri="{BB962C8B-B14F-4D97-AF65-F5344CB8AC3E}">
        <p14:creationId xmlns:p14="http://schemas.microsoft.com/office/powerpoint/2010/main" val="97334189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C:\Documents and Settings\KohL\Local Settings\Temporary Internet Files\Content.IE5\XZTK0SY1\MPj04426560000[1].jpg"/>
          <p:cNvPicPr>
            <a:picLocks noChangeAspect="1" noChangeArrowheads="1"/>
          </p:cNvPicPr>
          <p:nvPr/>
        </p:nvPicPr>
        <p:blipFill>
          <a:blip r:embed="rId3" cstate="print"/>
          <a:srcRect/>
          <a:stretch>
            <a:fillRect/>
          </a:stretch>
        </p:blipFill>
        <p:spPr bwMode="auto">
          <a:xfrm rot="20506505">
            <a:off x="5404584" y="261306"/>
            <a:ext cx="1910549" cy="1493223"/>
          </a:xfrm>
          <a:prstGeom prst="heart">
            <a:avLst/>
          </a:prstGeom>
          <a:noFill/>
          <a:ln>
            <a:solidFill>
              <a:schemeClr val="accent1">
                <a:lumMod val="75000"/>
              </a:schemeClr>
            </a:solidFill>
          </a:ln>
        </p:spPr>
      </p:pic>
      <p:pic>
        <p:nvPicPr>
          <p:cNvPr id="8" name="Picture 7" descr="ChildTakingUpOffering.jpg"/>
          <p:cNvPicPr>
            <a:picLocks noChangeAspect="1"/>
          </p:cNvPicPr>
          <p:nvPr/>
        </p:nvPicPr>
        <p:blipFill>
          <a:blip r:embed="rId4" cstate="print"/>
          <a:stretch>
            <a:fillRect/>
          </a:stretch>
        </p:blipFill>
        <p:spPr>
          <a:xfrm rot="1295465">
            <a:off x="6924636" y="222106"/>
            <a:ext cx="2037904" cy="1374841"/>
          </a:xfrm>
          <a:prstGeom prst="ellipse">
            <a:avLst/>
          </a:prstGeom>
          <a:ln>
            <a:solidFill>
              <a:schemeClr val="accent1">
                <a:lumMod val="75000"/>
              </a:schemeClr>
            </a:solidFill>
          </a:ln>
        </p:spPr>
      </p:pic>
      <p:sp>
        <p:nvSpPr>
          <p:cNvPr id="2" name="Title 1"/>
          <p:cNvSpPr>
            <a:spLocks noGrp="1"/>
          </p:cNvSpPr>
          <p:nvPr>
            <p:ph type="title"/>
          </p:nvPr>
        </p:nvSpPr>
        <p:spPr>
          <a:xfrm>
            <a:off x="381000" y="228600"/>
            <a:ext cx="4953000" cy="1143000"/>
          </a:xfrm>
        </p:spPr>
        <p:txBody>
          <a:bodyPr/>
          <a:lstStyle/>
          <a:p>
            <a:pPr>
              <a:defRPr/>
            </a:pPr>
            <a:r>
              <a:rPr lang="en-US" sz="3600" dirty="0" smtClean="0">
                <a:ea typeface="+mj-ea"/>
                <a:cs typeface="+mj-cs"/>
              </a:rPr>
              <a:t>Family Involvement in Service Projects </a:t>
            </a:r>
            <a:endParaRPr lang="en-US" sz="3600" dirty="0">
              <a:ea typeface="+mj-ea"/>
              <a:cs typeface="+mj-cs"/>
            </a:endParaRPr>
          </a:p>
        </p:txBody>
      </p:sp>
      <p:sp>
        <p:nvSpPr>
          <p:cNvPr id="3" name="Content Placeholder 2"/>
          <p:cNvSpPr>
            <a:spLocks noGrp="1"/>
          </p:cNvSpPr>
          <p:nvPr>
            <p:ph idx="1"/>
          </p:nvPr>
        </p:nvSpPr>
        <p:spPr>
          <a:xfrm>
            <a:off x="0" y="1600200"/>
            <a:ext cx="8839200" cy="4572000"/>
          </a:xfrm>
        </p:spPr>
        <p:txBody>
          <a:bodyPr/>
          <a:lstStyle/>
          <a:p>
            <a:pPr>
              <a:buFontTx/>
              <a:buNone/>
            </a:pPr>
            <a:r>
              <a:rPr lang="ja-JP" altLang="en-US" sz="2800" dirty="0" smtClean="0">
                <a:ea typeface="ＭＳ Ｐゴシック" pitchFamily="34" charset="-128"/>
              </a:rPr>
              <a:t>“</a:t>
            </a:r>
            <a:r>
              <a:rPr lang="en-US" altLang="ja-JP" sz="2800" dirty="0" smtClean="0">
                <a:ea typeface="ＭＳ Ｐゴシック" pitchFamily="34" charset="-128"/>
              </a:rPr>
              <a:t>In addition to the personal service expectations, many of the effective churches try to reinforce the importance of outreach efforts by setting up opportunities for </a:t>
            </a:r>
            <a:r>
              <a:rPr lang="en-US" altLang="ja-JP" sz="2800" dirty="0" smtClean="0">
                <a:solidFill>
                  <a:srgbClr val="FFFF00"/>
                </a:solidFill>
                <a:ea typeface="ＭＳ Ｐゴシック" pitchFamily="34" charset="-128"/>
              </a:rPr>
              <a:t>families </a:t>
            </a:r>
            <a:r>
              <a:rPr lang="en-US" altLang="ja-JP" sz="2800" dirty="0" smtClean="0">
                <a:ea typeface="ＭＳ Ｐゴシック" pitchFamily="34" charset="-128"/>
              </a:rPr>
              <a:t>to work together in serving needy people.  Many of these churches have discovered that once parents recognize their obligation to direct the spiritual development of their children and then recognize how integral serving others is in that journey, they are open to serving alongside their youngsters in meaningful projects.</a:t>
            </a:r>
            <a:r>
              <a:rPr lang="ja-JP" altLang="en-US" sz="2800" dirty="0" smtClean="0">
                <a:ea typeface="ＭＳ Ｐゴシック" pitchFamily="34" charset="-128"/>
              </a:rPr>
              <a:t>”</a:t>
            </a:r>
            <a:r>
              <a:rPr lang="en-US" altLang="ja-JP" sz="2800" dirty="0" smtClean="0">
                <a:ea typeface="ＭＳ Ｐゴシック" pitchFamily="34" charset="-128"/>
              </a:rPr>
              <a:t>  </a:t>
            </a:r>
          </a:p>
          <a:p>
            <a:pPr>
              <a:buFontTx/>
              <a:buNone/>
            </a:pPr>
            <a:r>
              <a:rPr lang="en-US" sz="2800" dirty="0" smtClean="0">
                <a:ea typeface="ＭＳ Ｐゴシック" pitchFamily="34" charset="-128"/>
              </a:rPr>
              <a:t>						</a:t>
            </a:r>
            <a:r>
              <a:rPr lang="en-US" sz="2000" dirty="0" smtClean="0">
                <a:ea typeface="ＭＳ Ｐゴシック" pitchFamily="34" charset="-128"/>
              </a:rPr>
              <a:t>George </a:t>
            </a:r>
            <a:r>
              <a:rPr lang="en-US" sz="2000" dirty="0" err="1" smtClean="0">
                <a:ea typeface="ＭＳ Ｐゴシック" pitchFamily="34" charset="-128"/>
              </a:rPr>
              <a:t>Barna</a:t>
            </a:r>
            <a:endParaRPr lang="en-US" sz="2000" dirty="0" smtClean="0">
              <a:ea typeface="ＭＳ Ｐゴシック" pitchFamily="34" charset="-128"/>
            </a:endParaRPr>
          </a:p>
          <a:p>
            <a:pPr>
              <a:buFontTx/>
              <a:buNone/>
            </a:pPr>
            <a:r>
              <a:rPr lang="en-US" sz="1200" dirty="0" smtClean="0">
                <a:ea typeface="ＭＳ Ｐゴシック" pitchFamily="34" charset="-128"/>
              </a:rPr>
              <a:t>			            </a:t>
            </a:r>
            <a:r>
              <a:rPr lang="en-US" sz="1400" i="1" u="sng" dirty="0" smtClean="0">
                <a:ea typeface="ＭＳ Ｐゴシック" pitchFamily="34" charset="-128"/>
              </a:rPr>
              <a:t>Transforming Children into Spiritual Champions,</a:t>
            </a:r>
            <a:r>
              <a:rPr lang="en-US" sz="1400" i="1" dirty="0" smtClean="0">
                <a:ea typeface="ＭＳ Ｐゴシック" pitchFamily="34" charset="-128"/>
              </a:rPr>
              <a:t> </a:t>
            </a:r>
            <a:r>
              <a:rPr lang="en-US" sz="1400" dirty="0" smtClean="0">
                <a:ea typeface="ＭＳ Ｐゴシック" pitchFamily="34" charset="-128"/>
              </a:rPr>
              <a:t>p. 113</a:t>
            </a:r>
          </a:p>
        </p:txBody>
      </p:sp>
    </p:spTree>
    <p:extLst>
      <p:ext uri="{BB962C8B-B14F-4D97-AF65-F5344CB8AC3E}">
        <p14:creationId xmlns:p14="http://schemas.microsoft.com/office/powerpoint/2010/main" val="3087974259"/>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plus(in)">
                                      <p:cBhvr>
                                        <p:cTn id="7" dur="500"/>
                                        <p:tgtEl>
                                          <p:spTgt spid="3">
                                            <p:txEl>
                                              <p:pRg st="0" end="0"/>
                                            </p:txEl>
                                          </p:spTgt>
                                        </p:tgtEl>
                                      </p:cBhvr>
                                    </p:animEffect>
                                  </p:childTnLst>
                                </p:cTn>
                              </p:par>
                            </p:childTnLst>
                          </p:cTn>
                        </p:par>
                        <p:par>
                          <p:cTn id="8" fill="hold" nodeType="afterGroup">
                            <p:stCondLst>
                              <p:cond delay="500"/>
                            </p:stCondLst>
                            <p:childTnLst>
                              <p:par>
                                <p:cTn id="9" presetID="12" presetClass="entr" presetSubtype="4"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slide(fromBottom)">
                                      <p:cBhvr>
                                        <p:cTn id="11" dur="500"/>
                                        <p:tgtEl>
                                          <p:spTgt spid="3">
                                            <p:txEl>
                                              <p:pRg st="1" end="1"/>
                                            </p:txEl>
                                          </p:spTgt>
                                        </p:tgtEl>
                                      </p:cBhvr>
                                    </p:animEffect>
                                  </p:childTnLst>
                                </p:cTn>
                              </p:par>
                              <p:par>
                                <p:cTn id="12" presetID="12" presetClass="entr" presetSubtype="4" fill="hold" nodeType="with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slide(fromBottom)">
                                      <p:cBhvr>
                                        <p:cTn id="14"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533400" y="457200"/>
            <a:ext cx="8610600" cy="1447800"/>
          </a:xfrm>
        </p:spPr>
        <p:txBody>
          <a:bodyPr/>
          <a:lstStyle/>
          <a:p>
            <a:pPr eaLnBrk="1" hangingPunct="1">
              <a:defRPr/>
            </a:pPr>
            <a:r>
              <a:rPr lang="en-US"/>
              <a:t>Ellen White, </a:t>
            </a:r>
            <a:r>
              <a:rPr lang="en-US" i="1"/>
              <a:t>That I May Know Him</a:t>
            </a:r>
            <a:r>
              <a:rPr lang="en-US"/>
              <a:t>, </a:t>
            </a:r>
            <a:br>
              <a:rPr lang="en-US"/>
            </a:br>
            <a:r>
              <a:rPr lang="en-US"/>
              <a:t>			p. 42</a:t>
            </a:r>
            <a:br>
              <a:rPr lang="en-US"/>
            </a:br>
            <a:endParaRPr lang="en-US"/>
          </a:p>
        </p:txBody>
      </p:sp>
      <p:sp>
        <p:nvSpPr>
          <p:cNvPr id="55298" name="Content Placeholder 2"/>
          <p:cNvSpPr>
            <a:spLocks noGrp="1"/>
          </p:cNvSpPr>
          <p:nvPr>
            <p:ph idx="1"/>
          </p:nvPr>
        </p:nvSpPr>
        <p:spPr>
          <a:xfrm>
            <a:off x="457200" y="1676400"/>
            <a:ext cx="8077200" cy="4648200"/>
          </a:xfrm>
        </p:spPr>
        <p:txBody>
          <a:bodyPr/>
          <a:lstStyle/>
          <a:p>
            <a:pPr eaLnBrk="1" hangingPunct="1"/>
            <a:r>
              <a:rPr lang="ja-JP" altLang="en-US" sz="3600" b="1" i="1" smtClean="0">
                <a:latin typeface="Calibri" pitchFamily="34" charset="0"/>
                <a:ea typeface="ＭＳ Ｐゴシック" pitchFamily="34" charset="-128"/>
              </a:rPr>
              <a:t>“</a:t>
            </a:r>
            <a:r>
              <a:rPr lang="en-US" altLang="ja-JP" sz="3600" b="1" i="1" smtClean="0">
                <a:latin typeface="Calibri" pitchFamily="34" charset="0"/>
                <a:ea typeface="ＭＳ Ｐゴシック" pitchFamily="34" charset="-128"/>
              </a:rPr>
              <a:t>Whole armies of children may come under Christ's banner as missionaries, even in their childhood years. Never repulse the desire of children to do something for Jesus. Never quench their ardor for working in some way for the Master.</a:t>
            </a:r>
            <a:r>
              <a:rPr lang="ja-JP" altLang="en-US" sz="3600" b="1" i="1" smtClean="0">
                <a:latin typeface="Calibri" pitchFamily="34" charset="0"/>
                <a:ea typeface="ＭＳ Ｐゴシック" pitchFamily="34" charset="-128"/>
              </a:rPr>
              <a:t>”</a:t>
            </a:r>
            <a:r>
              <a:rPr lang="en-US" altLang="ja-JP" sz="3600" b="1" i="1" smtClean="0">
                <a:latin typeface="Calibri" pitchFamily="34" charset="0"/>
                <a:ea typeface="ＭＳ Ｐゴシック" pitchFamily="34" charset="-128"/>
              </a:rPr>
              <a:t> </a:t>
            </a:r>
            <a:endParaRPr lang="en-US" altLang="ja-JP" sz="3600" i="1" smtClean="0">
              <a:latin typeface="Calibri" pitchFamily="34" charset="0"/>
              <a:ea typeface="ＭＳ Ｐゴシック" pitchFamily="34" charset="-128"/>
            </a:endParaRPr>
          </a:p>
          <a:p>
            <a:pPr eaLnBrk="1" hangingPunct="1">
              <a:buFontTx/>
              <a:buNone/>
            </a:pPr>
            <a:endParaRPr lang="en-US" sz="3600" i="1" smtClean="0">
              <a:latin typeface="Calibri" pitchFamily="34" charset="0"/>
              <a:ea typeface="ＭＳ Ｐゴシック" pitchFamily="34" charset="-128"/>
            </a:endParaRPr>
          </a:p>
          <a:p>
            <a:pPr eaLnBrk="1" hangingPunct="1">
              <a:buFontTx/>
              <a:buNone/>
            </a:pPr>
            <a:endParaRPr lang="en-US" smtClean="0">
              <a:ea typeface="ＭＳ Ｐゴシック" pitchFamily="34" charset="-128"/>
            </a:endParaRPr>
          </a:p>
        </p:txBody>
      </p:sp>
      <p:pic>
        <p:nvPicPr>
          <p:cNvPr id="55299" name="Picture 2" descr="C:\Documents and Settings\KohL\Local Settings\Temporary Internet Files\Content.IE5\6JFKOSOF\MPj04423180000[1].jpg"/>
          <p:cNvPicPr>
            <a:picLocks noChangeAspect="1" noChangeArrowheads="1"/>
          </p:cNvPicPr>
          <p:nvPr/>
        </p:nvPicPr>
        <p:blipFill>
          <a:blip r:embed="rId3">
            <a:clrChange>
              <a:clrFrom>
                <a:srgbClr val="A5D4FE"/>
              </a:clrFrom>
              <a:clrTo>
                <a:srgbClr val="A5D4FE">
                  <a:alpha val="0"/>
                </a:srgbClr>
              </a:clrTo>
            </a:clrChange>
            <a:extLst>
              <a:ext uri="{28A0092B-C50C-407E-A947-70E740481C1C}">
                <a14:useLocalDpi xmlns:a14="http://schemas.microsoft.com/office/drawing/2010/main" val="0"/>
              </a:ext>
            </a:extLst>
          </a:blip>
          <a:srcRect/>
          <a:stretch>
            <a:fillRect/>
          </a:stretch>
        </p:blipFill>
        <p:spPr bwMode="auto">
          <a:xfrm>
            <a:off x="6437313" y="4881563"/>
            <a:ext cx="2706687" cy="197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0" name="Picture 5" descr="Girls2Chinese.jpg"/>
          <p:cNvPicPr>
            <a:picLocks noChangeAspect="1"/>
          </p:cNvPicPr>
          <p:nvPr/>
        </p:nvPicPr>
        <p:blipFill>
          <a:blip r:embed="rId4">
            <a:clrChange>
              <a:clrFrom>
                <a:srgbClr val="FCFBF6"/>
              </a:clrFrom>
              <a:clrTo>
                <a:srgbClr val="FCFBF6">
                  <a:alpha val="0"/>
                </a:srgbClr>
              </a:clrTo>
            </a:clrChange>
            <a:lum bright="10000" contrast="10000"/>
            <a:extLst>
              <a:ext uri="{28A0092B-C50C-407E-A947-70E740481C1C}">
                <a14:useLocalDpi xmlns:a14="http://schemas.microsoft.com/office/drawing/2010/main" val="0"/>
              </a:ext>
            </a:extLst>
          </a:blip>
          <a:srcRect/>
          <a:stretch>
            <a:fillRect/>
          </a:stretch>
        </p:blipFill>
        <p:spPr bwMode="auto">
          <a:xfrm>
            <a:off x="5105400" y="5105400"/>
            <a:ext cx="13843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60526151"/>
      </p:ext>
    </p:extLst>
  </p:cSld>
  <p:clrMapOvr>
    <a:masterClrMapping/>
  </p:clrMapOvr>
  <p:transition>
    <p:zoom/>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2450" y="990600"/>
            <a:ext cx="8610600" cy="914400"/>
          </a:xfrm>
          <a:effectLst>
            <a:outerShdw dist="17961" dir="2700000" algn="ctr" rotWithShape="0">
              <a:schemeClr val="bg2"/>
            </a:outerShdw>
          </a:effectLst>
          <a:extLst>
            <a:ext uri="{FAA26D3D-D897-4be2-8F04-BA451C77F1D7}">
              <ma14:placeholderFlag xmlns:ma14="http://schemas.microsoft.com/office/mac/drawingml/2011/main" xmlns="" val="1"/>
            </a:ext>
          </a:extLst>
        </p:spPr>
        <p:txBody>
          <a:bodyPr/>
          <a:lstStyle/>
          <a:p>
            <a:pPr>
              <a:defRPr/>
            </a:pPr>
            <a:r>
              <a:rPr lang="en-US" sz="4000" dirty="0">
                <a:ln w="18415" cmpd="sng">
                  <a:solidFill>
                    <a:srgbClr val="FFFFFF"/>
                  </a:solidFill>
                  <a:prstDash val="solid"/>
                </a:ln>
                <a:solidFill>
                  <a:srgbClr val="FFFFFF"/>
                </a:solidFill>
                <a:effectLst>
                  <a:outerShdw blurRad="63500" dir="3600000" algn="tl" rotWithShape="0">
                    <a:srgbClr val="000000">
                      <a:alpha val="70000"/>
                    </a:srgbClr>
                  </a:outerShdw>
                </a:effectLst>
                <a:cs typeface="+mj-cs"/>
              </a:rPr>
              <a:t>Hebrews 13:16 reminds us of the </a:t>
            </a:r>
            <a:r>
              <a:rPr lang="en-US" sz="4000"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mj-cs"/>
              </a:rPr>
              <a:t>			call </a:t>
            </a:r>
            <a:r>
              <a:rPr lang="en-US" sz="4000" dirty="0">
                <a:ln w="18415" cmpd="sng">
                  <a:solidFill>
                    <a:srgbClr val="FFFFFF"/>
                  </a:solidFill>
                  <a:prstDash val="solid"/>
                </a:ln>
                <a:solidFill>
                  <a:srgbClr val="FFFFFF"/>
                </a:solidFill>
                <a:effectLst>
                  <a:outerShdw blurRad="63500" dir="3600000" algn="tl" rotWithShape="0">
                    <a:srgbClr val="000000">
                      <a:alpha val="70000"/>
                    </a:srgbClr>
                  </a:outerShdw>
                </a:effectLst>
                <a:cs typeface="+mj-cs"/>
              </a:rPr>
              <a:t>to serve: </a:t>
            </a:r>
            <a:r>
              <a:rPr lang="en-US" sz="4000" dirty="0">
                <a:ln w="18415" cmpd="sng">
                  <a:solidFill>
                    <a:srgbClr val="FFFFFF"/>
                  </a:solidFill>
                  <a:prstDash val="solid"/>
                </a:ln>
                <a:solidFill>
                  <a:srgbClr val="FFFF00"/>
                </a:solidFill>
                <a:effectLst>
                  <a:outerShdw blurRad="63500" dir="3600000" algn="tl" rotWithShape="0">
                    <a:srgbClr val="000000">
                      <a:alpha val="70000"/>
                    </a:srgbClr>
                  </a:outerShdw>
                </a:effectLst>
                <a:cs typeface="+mj-cs"/>
              </a:rPr>
              <a:t/>
            </a:r>
            <a:br>
              <a:rPr lang="en-US" sz="4000" dirty="0">
                <a:ln w="18415" cmpd="sng">
                  <a:solidFill>
                    <a:srgbClr val="FFFFFF"/>
                  </a:solidFill>
                  <a:prstDash val="solid"/>
                </a:ln>
                <a:solidFill>
                  <a:srgbClr val="FFFF00"/>
                </a:solidFill>
                <a:effectLst>
                  <a:outerShdw blurRad="63500" dir="3600000" algn="tl" rotWithShape="0">
                    <a:srgbClr val="000000">
                      <a:alpha val="70000"/>
                    </a:srgbClr>
                  </a:outerShdw>
                </a:effectLst>
                <a:cs typeface="+mj-cs"/>
              </a:rPr>
            </a:br>
            <a:endParaRPr lang="en-US" sz="4000" dirty="0">
              <a:cs typeface="+mj-cs"/>
            </a:endParaRPr>
          </a:p>
        </p:txBody>
      </p:sp>
      <p:sp>
        <p:nvSpPr>
          <p:cNvPr id="3" name="Content Placeholder 2"/>
          <p:cNvSpPr>
            <a:spLocks noGrp="1"/>
          </p:cNvSpPr>
          <p:nvPr>
            <p:ph idx="1"/>
          </p:nvPr>
        </p:nvSpPr>
        <p:spPr>
          <a:xfrm>
            <a:off x="1143000" y="2057400"/>
            <a:ext cx="7162800" cy="5029200"/>
          </a:xfrm>
          <a:extLst>
            <a:ext uri="{FAA26D3D-D897-4be2-8F04-BA451C77F1D7}">
              <ma14:placeholderFlag xmlns:ma14="http://schemas.microsoft.com/office/mac/drawingml/2011/main" xmlns="" val="1"/>
            </a:ext>
          </a:extLst>
        </p:spPr>
        <p:txBody>
          <a:bodyPr/>
          <a:lstStyle/>
          <a:p>
            <a:pPr marL="0" indent="0">
              <a:buFontTx/>
              <a:buNone/>
              <a:defRPr/>
            </a:pPr>
            <a:endParaRPr lang="en-US" sz="3600" dirty="0" smtClean="0">
              <a:ln w="18415" cmpd="sng">
                <a:solidFill>
                  <a:srgbClr val="FF0000"/>
                </a:solidFill>
                <a:prstDash val="solid"/>
              </a:ln>
              <a:solidFill>
                <a:srgbClr val="FFFF00"/>
              </a:solidFill>
              <a:effectLst>
                <a:outerShdw blurRad="63500" dir="3600000" algn="tl" rotWithShape="0">
                  <a:srgbClr val="000000">
                    <a:alpha val="70000"/>
                  </a:srgbClr>
                </a:outerShdw>
              </a:effectLst>
              <a:cs typeface="+mn-cs"/>
            </a:endParaRPr>
          </a:p>
          <a:p>
            <a:pPr marL="0" indent="0">
              <a:buFontTx/>
              <a:buNone/>
              <a:defRPr/>
            </a:pPr>
            <a:endParaRPr lang="en-US" dirty="0">
              <a:ln w="18415" cmpd="sng">
                <a:solidFill>
                  <a:srgbClr val="FF0000"/>
                </a:solidFill>
                <a:prstDash val="solid"/>
              </a:ln>
              <a:solidFill>
                <a:srgbClr val="FFFF00"/>
              </a:solidFill>
              <a:effectLst>
                <a:outerShdw blurRad="63500" dir="3600000" algn="tl" rotWithShape="0">
                  <a:srgbClr val="000000">
                    <a:alpha val="70000"/>
                  </a:srgbClr>
                </a:outerShdw>
              </a:effectLst>
              <a:cs typeface="+mn-cs"/>
            </a:endParaRPr>
          </a:p>
          <a:p>
            <a:pPr marL="0" indent="0">
              <a:buFontTx/>
              <a:buNone/>
              <a:defRPr/>
            </a:pPr>
            <a:endParaRPr lang="en-US" dirty="0" smtClean="0">
              <a:ln w="18415" cmpd="sng">
                <a:solidFill>
                  <a:srgbClr val="FF0000"/>
                </a:solidFill>
                <a:prstDash val="solid"/>
              </a:ln>
              <a:solidFill>
                <a:srgbClr val="FFFF00"/>
              </a:solidFill>
              <a:effectLst>
                <a:outerShdw blurRad="63500" dir="3600000" algn="tl" rotWithShape="0">
                  <a:srgbClr val="000000">
                    <a:alpha val="70000"/>
                  </a:srgbClr>
                </a:outerShdw>
              </a:effectLst>
              <a:cs typeface="+mn-cs"/>
            </a:endParaRPr>
          </a:p>
          <a:p>
            <a:pPr marL="0" indent="0">
              <a:buFontTx/>
              <a:buNone/>
              <a:defRPr/>
            </a:pPr>
            <a:endParaRPr lang="en-US" dirty="0">
              <a:ln w="18415" cmpd="sng">
                <a:solidFill>
                  <a:srgbClr val="FF0000"/>
                </a:solidFill>
                <a:prstDash val="solid"/>
              </a:ln>
              <a:solidFill>
                <a:srgbClr val="FFFF00"/>
              </a:solidFill>
              <a:effectLst>
                <a:outerShdw blurRad="63500" dir="3600000" algn="tl" rotWithShape="0">
                  <a:srgbClr val="000000">
                    <a:alpha val="70000"/>
                  </a:srgbClr>
                </a:outerShdw>
              </a:effectLst>
              <a:cs typeface="+mn-cs"/>
            </a:endParaRPr>
          </a:p>
        </p:txBody>
      </p:sp>
      <p:sp>
        <p:nvSpPr>
          <p:cNvPr id="4" name="Rectangle 3"/>
          <p:cNvSpPr/>
          <p:nvPr/>
        </p:nvSpPr>
        <p:spPr>
          <a:xfrm>
            <a:off x="685800" y="2381250"/>
            <a:ext cx="7620000" cy="3170099"/>
          </a:xfrm>
          <a:prstGeom prst="rect">
            <a:avLst/>
          </a:prstGeom>
          <a:noFill/>
        </p:spPr>
        <p:txBody>
          <a:bodyPr>
            <a:spAutoFit/>
          </a:bodyPr>
          <a:lstStyle/>
          <a:p>
            <a:pPr algn="ctr" fontAlgn="base">
              <a:spcBef>
                <a:spcPct val="0"/>
              </a:spcBef>
              <a:spcAft>
                <a:spcPct val="0"/>
              </a:spcAft>
            </a:pPr>
            <a:r>
              <a:rPr lang="ja-JP" altLang="en-US" sz="4000" b="1" dirty="0" smtClean="0">
                <a:solidFill>
                  <a:srgbClr val="FFFF00"/>
                </a:solidFill>
                <a:effectLst>
                  <a:outerShdw blurRad="38100" dist="38100" dir="2700000" algn="tl">
                    <a:srgbClr val="000000"/>
                  </a:outerShdw>
                </a:effectLst>
                <a:ea typeface="ＭＳ Ｐゴシック" pitchFamily="34" charset="-128"/>
              </a:rPr>
              <a:t>“</a:t>
            </a:r>
            <a:r>
              <a:rPr lang="en-US" altLang="ja-JP" sz="4000" b="1" dirty="0" smtClean="0">
                <a:solidFill>
                  <a:srgbClr val="FFFF00"/>
                </a:solidFill>
                <a:effectLst>
                  <a:outerShdw blurRad="38100" dist="38100" dir="2700000" algn="tl">
                    <a:srgbClr val="000000"/>
                  </a:outerShdw>
                </a:effectLst>
                <a:ea typeface="ＭＳ Ｐゴシック" pitchFamily="34" charset="-128"/>
              </a:rPr>
              <a:t>And do not forget to do good and to share with others, for with such sacrifices God is pleased.</a:t>
            </a:r>
            <a:r>
              <a:rPr lang="ja-JP" altLang="en-US" sz="4000" b="1" dirty="0" smtClean="0">
                <a:solidFill>
                  <a:srgbClr val="FFFF00"/>
                </a:solidFill>
                <a:effectLst>
                  <a:outerShdw blurRad="38100" dist="38100" dir="2700000" algn="tl">
                    <a:srgbClr val="000000"/>
                  </a:outerShdw>
                </a:effectLst>
                <a:ea typeface="ＭＳ Ｐゴシック" pitchFamily="34" charset="-128"/>
              </a:rPr>
              <a:t>”</a:t>
            </a:r>
            <a:endParaRPr lang="en-US" altLang="ja-JP" sz="4000" b="1" dirty="0" smtClean="0">
              <a:solidFill>
                <a:srgbClr val="FFFF00"/>
              </a:solidFill>
              <a:effectLst>
                <a:outerShdw blurRad="38100" dist="38100" dir="2700000" algn="tl">
                  <a:srgbClr val="000000"/>
                </a:outerShdw>
              </a:effectLst>
              <a:ea typeface="ＭＳ Ｐゴシック" pitchFamily="34" charset="-128"/>
            </a:endParaRPr>
          </a:p>
          <a:p>
            <a:pPr algn="ctr" fontAlgn="base">
              <a:spcBef>
                <a:spcPct val="0"/>
              </a:spcBef>
              <a:spcAft>
                <a:spcPct val="0"/>
              </a:spcAft>
            </a:pPr>
            <a:r>
              <a:rPr lang="en-US" sz="4000" b="1" dirty="0" smtClean="0">
                <a:solidFill>
                  <a:srgbClr val="FFFF00"/>
                </a:solidFill>
                <a:effectLst>
                  <a:outerShdw blurRad="38100" dist="38100" dir="2700000" algn="tl">
                    <a:srgbClr val="000000"/>
                  </a:outerShdw>
                </a:effectLst>
                <a:ea typeface="ＭＳ Ｐゴシック" pitchFamily="34" charset="-128"/>
              </a:rPr>
              <a:t>AMEN!</a:t>
            </a:r>
          </a:p>
        </p:txBody>
      </p:sp>
    </p:spTree>
    <p:extLst>
      <p:ext uri="{BB962C8B-B14F-4D97-AF65-F5344CB8AC3E}">
        <p14:creationId xmlns:p14="http://schemas.microsoft.com/office/powerpoint/2010/main" val="378682421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567559"/>
            <a:ext cx="8382000" cy="5820541"/>
          </a:xfrm>
        </p:spPr>
        <p:txBody>
          <a:bodyPr/>
          <a:lstStyle/>
          <a:p>
            <a:pPr marL="0" eaLnBrk="1" hangingPunct="1">
              <a:spcBef>
                <a:spcPct val="0"/>
              </a:spcBef>
              <a:buFontTx/>
              <a:buNone/>
            </a:pPr>
            <a:r>
              <a:rPr lang="en-US" b="1" dirty="0" smtClean="0">
                <a:effectLst>
                  <a:outerShdw blurRad="38100" dist="38100" dir="2700000" algn="tl">
                    <a:srgbClr val="000000"/>
                  </a:outerShdw>
                </a:effectLst>
                <a:ea typeface="ＭＳ Ｐゴシック" pitchFamily="34" charset="-128"/>
              </a:rPr>
              <a:t>6. </a:t>
            </a:r>
            <a:r>
              <a:rPr lang="en-US" b="1" u="sng" dirty="0" smtClean="0">
                <a:solidFill>
                  <a:srgbClr val="FFFF00"/>
                </a:solidFill>
                <a:effectLst>
                  <a:outerShdw blurRad="38100" dist="38100" dir="2700000" algn="tl">
                    <a:srgbClr val="000000"/>
                  </a:outerShdw>
                </a:effectLst>
                <a:ea typeface="ＭＳ Ｐゴシック" pitchFamily="34" charset="-128"/>
              </a:rPr>
              <a:t>A Mission to Families of Prisoners</a:t>
            </a:r>
          </a:p>
          <a:p>
            <a:pPr marL="0" eaLnBrk="1" hangingPunct="1">
              <a:spcBef>
                <a:spcPct val="0"/>
              </a:spcBef>
              <a:buFontTx/>
              <a:buNone/>
            </a:pPr>
            <a:endParaRPr lang="en-US" b="1" dirty="0" smtClean="0">
              <a:solidFill>
                <a:srgbClr val="FFFF00"/>
              </a:solidFill>
              <a:effectLst>
                <a:outerShdw blurRad="38100" dist="38100" dir="2700000" algn="tl">
                  <a:srgbClr val="000000"/>
                </a:outerShdw>
              </a:effectLst>
              <a:ea typeface="ＭＳ Ｐゴシック" pitchFamily="34" charset="-128"/>
            </a:endParaRPr>
          </a:p>
          <a:p>
            <a:pPr eaLnBrk="1" hangingPunct="1">
              <a:spcBef>
                <a:spcPct val="0"/>
              </a:spcBef>
            </a:pPr>
            <a:r>
              <a:rPr lang="en-US" dirty="0" smtClean="0">
                <a:ea typeface="ＭＳ Ｐゴシック" pitchFamily="34" charset="-128"/>
              </a:rPr>
              <a:t>Encourage children to take the words of Jesus to heart (</a:t>
            </a:r>
            <a:r>
              <a:rPr lang="ja-JP" altLang="en-US" dirty="0" smtClean="0">
                <a:ea typeface="ＭＳ Ｐゴシック" pitchFamily="34" charset="-128"/>
              </a:rPr>
              <a:t>“</a:t>
            </a:r>
            <a:r>
              <a:rPr lang="en-US" altLang="ja-JP" dirty="0" smtClean="0">
                <a:ea typeface="ＭＳ Ｐゴシック" pitchFamily="34" charset="-128"/>
              </a:rPr>
              <a:t>I was sick and imprisoned and you came to visit Me</a:t>
            </a:r>
            <a:r>
              <a:rPr lang="ja-JP" altLang="en-US" dirty="0" smtClean="0">
                <a:ea typeface="ＭＳ Ｐゴシック" pitchFamily="34" charset="-128"/>
              </a:rPr>
              <a:t>”</a:t>
            </a:r>
            <a:r>
              <a:rPr lang="en-US" altLang="ja-JP" dirty="0" smtClean="0">
                <a:ea typeface="ＭＳ Ｐゴシック" pitchFamily="34" charset="-128"/>
              </a:rPr>
              <a:t>). </a:t>
            </a:r>
          </a:p>
          <a:p>
            <a:pPr eaLnBrk="1" hangingPunct="1">
              <a:spcBef>
                <a:spcPct val="0"/>
              </a:spcBef>
            </a:pPr>
            <a:r>
              <a:rPr lang="en-US" altLang="ja-JP" dirty="0" smtClean="0">
                <a:ea typeface="ＭＳ Ｐゴシック" pitchFamily="34" charset="-128"/>
              </a:rPr>
              <a:t>Children can write cards of encouragement  to children of prisoners.</a:t>
            </a:r>
          </a:p>
          <a:p>
            <a:pPr eaLnBrk="1" hangingPunct="1">
              <a:spcBef>
                <a:spcPct val="0"/>
              </a:spcBef>
            </a:pPr>
            <a:r>
              <a:rPr lang="en-US" altLang="ja-JP" dirty="0" smtClean="0">
                <a:ea typeface="ＭＳ Ｐゴシック" pitchFamily="34" charset="-128"/>
              </a:rPr>
              <a:t>Children can donate their books, clothes, and toys to these families.</a:t>
            </a:r>
          </a:p>
          <a:p>
            <a:pPr eaLnBrk="1" hangingPunct="1">
              <a:spcBef>
                <a:spcPct val="0"/>
              </a:spcBef>
            </a:pPr>
            <a:r>
              <a:rPr lang="en-US" altLang="ja-JP" dirty="0" smtClean="0">
                <a:ea typeface="ＭＳ Ｐゴシック" pitchFamily="34" charset="-128"/>
              </a:rPr>
              <a:t>Hold an event for these children to meet.</a:t>
            </a:r>
          </a:p>
          <a:p>
            <a:pPr marL="0" eaLnBrk="1" hangingPunct="1">
              <a:spcBef>
                <a:spcPct val="0"/>
              </a:spcBef>
            </a:pPr>
            <a:endParaRPr lang="en-US" altLang="ja-JP" b="1" dirty="0" smtClean="0">
              <a:effectLst>
                <a:outerShdw blurRad="38100" dist="38100" dir="2700000" algn="tl">
                  <a:srgbClr val="000000"/>
                </a:outerShdw>
              </a:effectLst>
              <a:ea typeface="ＭＳ Ｐゴシック" pitchFamily="34" charset="-128"/>
            </a:endParaRPr>
          </a:p>
          <a:p>
            <a:pPr marL="0" eaLnBrk="1" hangingPunct="1">
              <a:spcBef>
                <a:spcPct val="0"/>
              </a:spcBef>
            </a:pPr>
            <a:endParaRPr lang="en-US" altLang="ja-JP" b="1" dirty="0" smtClean="0">
              <a:effectLst>
                <a:outerShdw blurRad="38100" dist="38100" dir="2700000" algn="tl">
                  <a:srgbClr val="000000"/>
                </a:outerShdw>
              </a:effectLst>
              <a:ea typeface="ＭＳ Ｐゴシック" pitchFamily="34" charset="-128"/>
            </a:endParaRPr>
          </a:p>
          <a:p>
            <a:pPr marL="0" eaLnBrk="1" hangingPunct="1">
              <a:spcBef>
                <a:spcPct val="0"/>
              </a:spcBef>
            </a:pPr>
            <a:endParaRPr lang="en-US" b="1" dirty="0" smtClean="0">
              <a:ea typeface="ＭＳ Ｐゴシック" pitchFamily="34" charset="-128"/>
            </a:endParaRPr>
          </a:p>
        </p:txBody>
      </p:sp>
      <p:pic>
        <p:nvPicPr>
          <p:cNvPr id="47106" name="Picture 5" descr="C:\Documents and Settings\KohL\Local Settings\Temporary Internet Files\Content.IE5\6JFKOSOF\MCj0290885000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27026">
            <a:off x="7712068" y="278249"/>
            <a:ext cx="1243597" cy="11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72073736"/>
      </p:ext>
    </p:extLst>
  </p:cSld>
  <p:clrMapOvr>
    <a:masterClrMapping/>
  </p:clrMapOvr>
  <p:transition spd="slow">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Right)">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2"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slide(fromRight)">
                                      <p:cBhvr>
                                        <p:cTn id="12" dur="500"/>
                                        <p:tgtEl>
                                          <p:spTgt spid="3">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2"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slide(fromRight)">
                                      <p:cBhvr>
                                        <p:cTn id="17" dur="500"/>
                                        <p:tgtEl>
                                          <p:spTgt spid="3">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2"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slide(fromRight)">
                                      <p:cBhvr>
                                        <p:cTn id="22" dur="500"/>
                                        <p:tgtEl>
                                          <p:spTgt spid="3">
                                            <p:txEl>
                                              <p:pRg st="4" end="4"/>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2"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slide(fromRight)">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609600"/>
            <a:ext cx="7848600" cy="5029200"/>
          </a:xfrm>
        </p:spPr>
        <p:txBody>
          <a:bodyPr/>
          <a:lstStyle/>
          <a:p>
            <a:pPr marL="0" indent="0" eaLnBrk="1" hangingPunct="1">
              <a:buFontTx/>
              <a:buNone/>
            </a:pPr>
            <a:r>
              <a:rPr lang="en-US" sz="3600" b="1" dirty="0" smtClean="0">
                <a:ea typeface="ＭＳ Ｐゴシック" pitchFamily="34" charset="-128"/>
              </a:rPr>
              <a:t>7. </a:t>
            </a:r>
            <a:r>
              <a:rPr lang="en-US" sz="3600" b="1" u="sng" dirty="0" smtClean="0">
                <a:solidFill>
                  <a:srgbClr val="FFFF00"/>
                </a:solidFill>
                <a:ea typeface="ＭＳ Ｐゴシック" pitchFamily="34" charset="-128"/>
              </a:rPr>
              <a:t>A Mission To The Neighborhood</a:t>
            </a:r>
          </a:p>
          <a:p>
            <a:pPr marL="0" indent="0" eaLnBrk="1" hangingPunct="1"/>
            <a:r>
              <a:rPr lang="en-US" altLang="ja-JP" b="1" dirty="0" smtClean="0">
                <a:effectLst>
                  <a:outerShdw blurRad="38100" dist="38100" dir="2700000" algn="tl">
                    <a:srgbClr val="000000"/>
                  </a:outerShdw>
                </a:effectLst>
                <a:ea typeface="ＭＳ Ｐゴシック" pitchFamily="34" charset="-128"/>
              </a:rPr>
              <a:t>Raking leaves for your neighbors.</a:t>
            </a:r>
          </a:p>
          <a:p>
            <a:pPr marL="0" indent="0" eaLnBrk="1" hangingPunct="1"/>
            <a:r>
              <a:rPr lang="en-US" altLang="ja-JP" b="1" dirty="0" smtClean="0">
                <a:effectLst>
                  <a:outerShdw blurRad="38100" dist="38100" dir="2700000" algn="tl">
                    <a:srgbClr val="000000"/>
                  </a:outerShdw>
                </a:effectLst>
                <a:ea typeface="ＭＳ Ｐゴシック" pitchFamily="34" charset="-128"/>
              </a:rPr>
              <a:t>Picking up trash at the park.</a:t>
            </a:r>
          </a:p>
          <a:p>
            <a:pPr marL="0" indent="0" eaLnBrk="1" hangingPunct="1"/>
            <a:r>
              <a:rPr lang="en-US" altLang="ja-JP" b="1" dirty="0" smtClean="0">
                <a:effectLst>
                  <a:outerShdw blurRad="38100" dist="38100" dir="2700000" algn="tl">
                    <a:srgbClr val="000000"/>
                  </a:outerShdw>
                </a:effectLst>
                <a:ea typeface="ＭＳ Ｐゴシック" pitchFamily="34" charset="-128"/>
              </a:rPr>
              <a:t>Helping with a Vacation Bible School.</a:t>
            </a:r>
          </a:p>
          <a:p>
            <a:pPr marL="0" indent="0" eaLnBrk="1" hangingPunct="1"/>
            <a:r>
              <a:rPr lang="en-US" altLang="ja-JP" b="1" dirty="0" smtClean="0">
                <a:effectLst>
                  <a:outerShdw blurRad="38100" dist="38100" dir="2700000" algn="tl">
                    <a:srgbClr val="000000"/>
                  </a:outerShdw>
                </a:effectLst>
                <a:ea typeface="ＭＳ Ｐゴシック" pitchFamily="34" charset="-128"/>
              </a:rPr>
              <a:t>Older kids can help babysit neighbor’s children.  </a:t>
            </a:r>
          </a:p>
          <a:p>
            <a:pPr marL="0" indent="0" eaLnBrk="1" hangingPunct="1"/>
            <a:r>
              <a:rPr lang="en-US" altLang="ja-JP" b="1" dirty="0" smtClean="0">
                <a:effectLst>
                  <a:outerShdw blurRad="38100" dist="38100" dir="2700000" algn="tl">
                    <a:srgbClr val="000000"/>
                  </a:outerShdw>
                </a:effectLst>
                <a:ea typeface="ＭＳ Ｐゴシック" pitchFamily="34" charset="-128"/>
              </a:rPr>
              <a:t>Show your faith in what you do for others.</a:t>
            </a:r>
          </a:p>
          <a:p>
            <a:pPr marL="0" indent="0" eaLnBrk="1" hangingPunct="1">
              <a:buFontTx/>
              <a:buNone/>
            </a:pPr>
            <a:endParaRPr lang="en-US" b="1" dirty="0" smtClean="0">
              <a:effectLst>
                <a:outerShdw blurRad="38100" dist="38100" dir="2700000" algn="tl">
                  <a:srgbClr val="000000"/>
                </a:outerShdw>
              </a:effectLst>
              <a:ea typeface="ＭＳ Ｐゴシック" pitchFamily="34" charset="-128"/>
            </a:endParaRPr>
          </a:p>
          <a:p>
            <a:pPr marL="0" indent="0" eaLnBrk="1" hangingPunct="1"/>
            <a:endParaRPr lang="en-US" dirty="0" smtClean="0">
              <a:ea typeface="ＭＳ Ｐゴシック" pitchFamily="34" charset="-128"/>
            </a:endParaRPr>
          </a:p>
        </p:txBody>
      </p:sp>
      <p:pic>
        <p:nvPicPr>
          <p:cNvPr id="49154" name="Picture 2" descr="C:\Documents and Settings\KohL\Local Settings\Temporary Internet Files\Content.IE5\3S2YHYRO\MCj0089450000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429397">
            <a:off x="6988175" y="4891088"/>
            <a:ext cx="2041525" cy="195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23690953"/>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9"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9"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9"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9"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9"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9"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6" name="Picture 6" descr="C:\Documents and Settings\KohL\Local Settings\Temporary Internet Files\Content.IE5\A1E3J1I2\MPj04310120000[1].jpg"/>
          <p:cNvPicPr>
            <a:picLocks noChangeAspect="1" noChangeArrowheads="1"/>
          </p:cNvPicPr>
          <p:nvPr/>
        </p:nvPicPr>
        <p:blipFill>
          <a:blip r:embed="rId3" cstate="print"/>
          <a:srcRect/>
          <a:stretch>
            <a:fillRect/>
          </a:stretch>
        </p:blipFill>
        <p:spPr bwMode="auto">
          <a:xfrm>
            <a:off x="6477000" y="0"/>
            <a:ext cx="2667000" cy="1777306"/>
          </a:xfrm>
          <a:prstGeom prst="rect">
            <a:avLst/>
          </a:prstGeom>
          <a:ln>
            <a:noFill/>
          </a:ln>
          <a:effectLst>
            <a:softEdge rad="112500"/>
          </a:effectLst>
        </p:spPr>
      </p:pic>
      <p:sp>
        <p:nvSpPr>
          <p:cNvPr id="3" name="Content Placeholder 2"/>
          <p:cNvSpPr>
            <a:spLocks noGrp="1"/>
          </p:cNvSpPr>
          <p:nvPr>
            <p:ph idx="1"/>
          </p:nvPr>
        </p:nvSpPr>
        <p:spPr>
          <a:xfrm>
            <a:off x="381000" y="920750"/>
            <a:ext cx="7086600" cy="4800600"/>
          </a:xfrm>
        </p:spPr>
        <p:txBody>
          <a:bodyPr/>
          <a:lstStyle/>
          <a:p>
            <a:pPr eaLnBrk="1" hangingPunct="1">
              <a:buFontTx/>
              <a:buNone/>
              <a:defRPr/>
            </a:pPr>
            <a:r>
              <a:rPr lang="en-US" sz="3600" b="1" dirty="0">
                <a:effectLst>
                  <a:outerShdw blurRad="38100" dist="38100" dir="2700000" algn="tl">
                    <a:srgbClr val="000000"/>
                  </a:outerShdw>
                </a:effectLst>
                <a:cs typeface="+mn-cs"/>
              </a:rPr>
              <a:t>8. </a:t>
            </a:r>
            <a:r>
              <a:rPr lang="en-US" sz="3600" b="1" u="sng" dirty="0">
                <a:solidFill>
                  <a:srgbClr val="FFFF00"/>
                </a:solidFill>
                <a:effectLst>
                  <a:outerShdw blurRad="38100" dist="38100" dir="2700000" algn="tl">
                    <a:srgbClr val="000000"/>
                  </a:outerShdw>
                </a:effectLst>
                <a:cs typeface="+mn-cs"/>
              </a:rPr>
              <a:t>A mission to families</a:t>
            </a:r>
            <a:r>
              <a:rPr lang="en-US" sz="3600" b="1" dirty="0">
                <a:solidFill>
                  <a:srgbClr val="FFFF00"/>
                </a:solidFill>
                <a:effectLst>
                  <a:outerShdw blurRad="38100" dist="38100" dir="2700000" algn="tl">
                    <a:srgbClr val="000000"/>
                  </a:outerShdw>
                </a:effectLst>
                <a:cs typeface="+mn-cs"/>
              </a:rPr>
              <a:t>  </a:t>
            </a:r>
            <a:endParaRPr lang="en-US" sz="3600" b="1" dirty="0" smtClean="0">
              <a:solidFill>
                <a:srgbClr val="FFFF00"/>
              </a:solidFill>
              <a:effectLst>
                <a:outerShdw blurRad="38100" dist="38100" dir="2700000" algn="tl">
                  <a:srgbClr val="000000"/>
                </a:outerShdw>
              </a:effectLst>
              <a:cs typeface="+mn-cs"/>
            </a:endParaRPr>
          </a:p>
          <a:p>
            <a:pPr eaLnBrk="1" hangingPunct="1">
              <a:defRPr/>
            </a:pPr>
            <a:r>
              <a:rPr lang="en-US" dirty="0" smtClean="0">
                <a:effectLst>
                  <a:outerShdw blurRad="38100" dist="38100" dir="2700000" algn="tl">
                    <a:srgbClr val="000000"/>
                  </a:outerShdw>
                </a:effectLst>
                <a:cs typeface="+mn-cs"/>
              </a:rPr>
              <a:t>Set </a:t>
            </a:r>
            <a:r>
              <a:rPr lang="en-US" dirty="0">
                <a:effectLst>
                  <a:outerShdw blurRad="38100" dist="38100" dir="2700000" algn="tl">
                    <a:srgbClr val="000000"/>
                  </a:outerShdw>
                </a:effectLst>
                <a:cs typeface="+mn-cs"/>
              </a:rPr>
              <a:t>up a video/DVD lending library for neighborhood </a:t>
            </a:r>
            <a:r>
              <a:rPr lang="en-US" dirty="0" smtClean="0">
                <a:effectLst>
                  <a:outerShdw blurRad="38100" dist="38100" dir="2700000" algn="tl">
                    <a:srgbClr val="000000"/>
                  </a:outerShdw>
                </a:effectLst>
                <a:cs typeface="+mn-cs"/>
              </a:rPr>
              <a:t>families.</a:t>
            </a:r>
          </a:p>
          <a:p>
            <a:pPr eaLnBrk="1" hangingPunct="1">
              <a:defRPr/>
            </a:pPr>
            <a:r>
              <a:rPr lang="en-US" dirty="0" smtClean="0">
                <a:cs typeface="+mn-cs"/>
              </a:rPr>
              <a:t>Encourage </a:t>
            </a:r>
            <a:r>
              <a:rPr lang="en-US" dirty="0">
                <a:cs typeface="+mn-cs"/>
              </a:rPr>
              <a:t>children to donate their unused movies that portray positive Christian values. Or, ask them to donate new ones too.  </a:t>
            </a:r>
            <a:endParaRPr lang="en-US" dirty="0" smtClean="0">
              <a:cs typeface="+mn-cs"/>
            </a:endParaRPr>
          </a:p>
          <a:p>
            <a:pPr eaLnBrk="1" hangingPunct="1">
              <a:defRPr/>
            </a:pPr>
            <a:r>
              <a:rPr lang="en-US" dirty="0" smtClean="0">
                <a:cs typeface="+mn-cs"/>
              </a:rPr>
              <a:t>Make </a:t>
            </a:r>
            <a:r>
              <a:rPr lang="en-US" dirty="0">
                <a:cs typeface="+mn-cs"/>
              </a:rPr>
              <a:t>them available for loan to church or neighborhood families with children.</a:t>
            </a:r>
          </a:p>
          <a:p>
            <a:pPr eaLnBrk="1" hangingPunct="1">
              <a:defRPr/>
            </a:pPr>
            <a:endParaRPr lang="en-US" dirty="0">
              <a:cs typeface="+mn-cs"/>
            </a:endParaRPr>
          </a:p>
        </p:txBody>
      </p:sp>
    </p:spTree>
    <p:extLst>
      <p:ext uri="{BB962C8B-B14F-4D97-AF65-F5344CB8AC3E}">
        <p14:creationId xmlns:p14="http://schemas.microsoft.com/office/powerpoint/2010/main" val="3810633299"/>
      </p:ext>
    </p:ext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amond(in)">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amond(in)">
                                      <p:cBhvr>
                                        <p:cTn id="22"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Illustration</a:t>
            </a:r>
            <a:endParaRPr lang="en-US" dirty="0"/>
          </a:p>
        </p:txBody>
      </p:sp>
      <p:sp>
        <p:nvSpPr>
          <p:cNvPr id="3" name="Content Placeholder 2"/>
          <p:cNvSpPr>
            <a:spLocks noGrp="1"/>
          </p:cNvSpPr>
          <p:nvPr>
            <p:ph idx="1"/>
          </p:nvPr>
        </p:nvSpPr>
        <p:spPr/>
        <p:txBody>
          <a:bodyPr>
            <a:normAutofit fontScale="77500" lnSpcReduction="20000"/>
          </a:bodyPr>
          <a:lstStyle/>
          <a:p>
            <a:r>
              <a:rPr lang="en-US" dirty="0"/>
              <a:t>A little boy wanted to meet God.  He knew it was a long trip to where God lived, so he packed his suitcase with a bag of potato chips and a six-pack of root beer and started his journey.</a:t>
            </a:r>
          </a:p>
          <a:p>
            <a:r>
              <a:rPr lang="en-US" dirty="0" smtClean="0"/>
              <a:t>When </a:t>
            </a:r>
            <a:r>
              <a:rPr lang="en-US" dirty="0"/>
              <a:t>he had gone about three blocks, he met an old man.  He was sitting in the park, just staring at some pigeons.  The boy sat down next to him and opened his suitcase.  He was about to take a drink from his root beer when he noticed that the old man looked hungry, so he offered him some chips. He gratefully accepted it and smiled at him.</a:t>
            </a:r>
          </a:p>
          <a:p>
            <a:r>
              <a:rPr lang="en-US" dirty="0" smtClean="0"/>
              <a:t>His </a:t>
            </a:r>
            <a:r>
              <a:rPr lang="en-US" dirty="0"/>
              <a:t>smile was so pretty that the boy wanted to see it again, so he offered him a root beer.  Again, he smiled at him.  The boy was delighted!</a:t>
            </a:r>
          </a:p>
          <a:p>
            <a:r>
              <a:rPr lang="en-US" dirty="0"/>
              <a:t>They sat there all afternoon eating and smiling, but they never said a word.</a:t>
            </a:r>
          </a:p>
          <a:p>
            <a:r>
              <a:rPr lang="en-US" dirty="0" smtClean="0"/>
              <a:t>As </a:t>
            </a:r>
            <a:r>
              <a:rPr lang="en-US" dirty="0"/>
              <a:t>twilight approached, the boy realized how tired he was and he got up to leave; but before he had gone more than a few steps, he turned around, ran back to the old man, and gave him a hug.  He gave him his biggest smile ever</a:t>
            </a:r>
            <a:r>
              <a:rPr lang="en-US" dirty="0" smtClean="0"/>
              <a:t>.</a:t>
            </a:r>
            <a:endParaRPr lang="en-US" dirty="0"/>
          </a:p>
        </p:txBody>
      </p:sp>
    </p:spTree>
    <p:extLst>
      <p:ext uri="{BB962C8B-B14F-4D97-AF65-F5344CB8AC3E}">
        <p14:creationId xmlns:p14="http://schemas.microsoft.com/office/powerpoint/2010/main" val="250993876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Illustration</a:t>
            </a:r>
            <a:endParaRPr lang="en-US" dirty="0"/>
          </a:p>
        </p:txBody>
      </p:sp>
      <p:sp>
        <p:nvSpPr>
          <p:cNvPr id="3" name="Content Placeholder 2"/>
          <p:cNvSpPr>
            <a:spLocks noGrp="1"/>
          </p:cNvSpPr>
          <p:nvPr>
            <p:ph idx="1"/>
          </p:nvPr>
        </p:nvSpPr>
        <p:spPr/>
        <p:txBody>
          <a:bodyPr>
            <a:noAutofit/>
          </a:bodyPr>
          <a:lstStyle/>
          <a:p>
            <a:r>
              <a:rPr lang="en-US" sz="3200" dirty="0" smtClean="0"/>
              <a:t>When </a:t>
            </a:r>
            <a:r>
              <a:rPr lang="en-US" sz="3200" dirty="0"/>
              <a:t>the boy opened the door to his own house a short time later, his mother was surprised by the look of joy on his face.     She asked him, "What did you do today that made you so happy?"</a:t>
            </a:r>
          </a:p>
          <a:p>
            <a:r>
              <a:rPr lang="en-US" sz="3200" dirty="0"/>
              <a:t> He replied, "I had lunch with God."  But before his mother could respond, he added, "You know what?  He's got the most beautiful smile I've ever seen</a:t>
            </a:r>
            <a:r>
              <a:rPr lang="en-US" sz="3200" dirty="0" smtClean="0"/>
              <a:t>!"</a:t>
            </a:r>
            <a:endParaRPr lang="en-US" sz="3200" dirty="0"/>
          </a:p>
        </p:txBody>
      </p:sp>
    </p:spTree>
    <p:extLst>
      <p:ext uri="{BB962C8B-B14F-4D97-AF65-F5344CB8AC3E}">
        <p14:creationId xmlns:p14="http://schemas.microsoft.com/office/powerpoint/2010/main" val="10634656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pPr eaLnBrk="1" hangingPunct="1"/>
            <a:r>
              <a:rPr lang="en-US" sz="4400" smtClean="0">
                <a:effectLst>
                  <a:outerShdw blurRad="38100" dist="38100" dir="2700000" algn="tl">
                    <a:srgbClr val="000000"/>
                  </a:outerShdw>
                </a:effectLst>
                <a:ea typeface="ＭＳ Ｐゴシック" pitchFamily="34" charset="-128"/>
              </a:rPr>
              <a:t>Command from Jesus</a:t>
            </a:r>
          </a:p>
        </p:txBody>
      </p:sp>
      <p:sp>
        <p:nvSpPr>
          <p:cNvPr id="14" name="Content Placeholder 13"/>
          <p:cNvSpPr>
            <a:spLocks noGrp="1"/>
          </p:cNvSpPr>
          <p:nvPr>
            <p:ph idx="1"/>
          </p:nvPr>
        </p:nvSpPr>
        <p:spPr>
          <a:xfrm>
            <a:off x="641267" y="1638794"/>
            <a:ext cx="7754587" cy="4457205"/>
          </a:xfrm>
        </p:spPr>
        <p:txBody>
          <a:bodyPr/>
          <a:lstStyle/>
          <a:p>
            <a:r>
              <a:rPr lang="en-US" sz="3600" dirty="0" smtClean="0"/>
              <a:t>Children </a:t>
            </a:r>
            <a:r>
              <a:rPr lang="en-US" sz="3600" dirty="0"/>
              <a:t>who share their faith receive great spiritual blessings.</a:t>
            </a:r>
          </a:p>
          <a:p>
            <a:r>
              <a:rPr lang="en-US" sz="3600" dirty="0"/>
              <a:t>The relation between a child and Jesus can becomes intimate</a:t>
            </a:r>
            <a:r>
              <a:rPr lang="en-US" sz="3600" dirty="0" smtClean="0"/>
              <a:t>.</a:t>
            </a:r>
            <a:endParaRPr lang="en-US" sz="3600" dirty="0"/>
          </a:p>
        </p:txBody>
      </p:sp>
    </p:spTree>
    <p:extLst>
      <p:ext uri="{BB962C8B-B14F-4D97-AF65-F5344CB8AC3E}">
        <p14:creationId xmlns:p14="http://schemas.microsoft.com/office/powerpoint/2010/main" val="3225707073"/>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 calcmode="lin" valueType="num">
                                      <p:cBhvr additive="base">
                                        <p:cTn id="7"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4">
                                            <p:txEl>
                                              <p:pRg st="1" end="1"/>
                                            </p:txEl>
                                          </p:spTgt>
                                        </p:tgtEl>
                                        <p:attrNameLst>
                                          <p:attrName>style.visibility</p:attrName>
                                        </p:attrNameLst>
                                      </p:cBhvr>
                                      <p:to>
                                        <p:strVal val="visible"/>
                                      </p:to>
                                    </p:set>
                                    <p:anim calcmode="lin" valueType="num">
                                      <p:cBhvr additive="base">
                                        <p:cTn id="13" dur="500" fill="hold"/>
                                        <p:tgtEl>
                                          <p:spTgt spid="1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Illustration</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Meanwhile</a:t>
            </a:r>
            <a:r>
              <a:rPr lang="en-US" dirty="0"/>
              <a:t>, the old man, also radiant with joy, returned to his home. His son was stunned by the look of peace on his face and he asked, "dad, what did you do today that made you so happy?"</a:t>
            </a:r>
          </a:p>
          <a:p>
            <a:r>
              <a:rPr lang="en-US" dirty="0" smtClean="0"/>
              <a:t>He </a:t>
            </a:r>
            <a:r>
              <a:rPr lang="en-US" dirty="0"/>
              <a:t>replied "I ate potato chips in the park with God."  However, before his son responded, he added,  "You know, he's much younger than I expected."</a:t>
            </a:r>
          </a:p>
          <a:p>
            <a:r>
              <a:rPr lang="en-US" dirty="0" smtClean="0"/>
              <a:t>Too </a:t>
            </a:r>
            <a:r>
              <a:rPr lang="en-US" dirty="0"/>
              <a:t>often we underestimate the power of a touch, a smile, a kind word, a listening ear, an honest compliment, or the smallest act of caring, all of which have the potential to turn a life around.  People come into our lives for a reason, a season, or a lifetime!  Embrace all equally!</a:t>
            </a:r>
          </a:p>
          <a:p>
            <a:r>
              <a:rPr lang="en-US" dirty="0" smtClean="0"/>
              <a:t>Have </a:t>
            </a:r>
            <a:r>
              <a:rPr lang="en-US" dirty="0"/>
              <a:t>lunch with God.......bring chips.</a:t>
            </a:r>
          </a:p>
        </p:txBody>
      </p:sp>
    </p:spTree>
    <p:extLst>
      <p:ext uri="{BB962C8B-B14F-4D97-AF65-F5344CB8AC3E}">
        <p14:creationId xmlns:p14="http://schemas.microsoft.com/office/powerpoint/2010/main" val="34747669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10600" cy="838200"/>
          </a:xfrm>
        </p:spPr>
        <p:txBody>
          <a:bodyPr/>
          <a:lstStyle/>
          <a:p>
            <a:pPr eaLnBrk="1" hangingPunct="1"/>
            <a:r>
              <a:rPr lang="en-US" sz="4000" smtClean="0">
                <a:effectLst>
                  <a:outerShdw blurRad="38100" dist="38100" dir="2700000" algn="tl">
                    <a:srgbClr val="000000"/>
                  </a:outerShdw>
                </a:effectLst>
                <a:ea typeface="ＭＳ Ｐゴシック" pitchFamily="34" charset="-128"/>
              </a:rPr>
              <a:t>Why Get Kids Involved in Service?</a:t>
            </a:r>
          </a:p>
        </p:txBody>
      </p:sp>
      <p:sp>
        <p:nvSpPr>
          <p:cNvPr id="4099" name="Content Placeholder 2"/>
          <p:cNvSpPr>
            <a:spLocks noGrp="1"/>
          </p:cNvSpPr>
          <p:nvPr>
            <p:ph idx="1"/>
          </p:nvPr>
        </p:nvSpPr>
        <p:spPr>
          <a:xfrm>
            <a:off x="533400" y="1447800"/>
            <a:ext cx="8001000" cy="4648200"/>
          </a:xfrm>
        </p:spPr>
        <p:txBody>
          <a:bodyPr/>
          <a:lstStyle/>
          <a:p>
            <a:pPr eaLnBrk="1" hangingPunct="1">
              <a:buFontTx/>
              <a:buNone/>
            </a:pPr>
            <a:r>
              <a:rPr lang="ja-JP" altLang="en-US" sz="3600" b="1" dirty="0" smtClean="0">
                <a:effectLst>
                  <a:outerShdw blurRad="38100" dist="38100" dir="2700000" algn="tl">
                    <a:srgbClr val="000000"/>
                  </a:outerShdw>
                </a:effectLst>
                <a:latin typeface="Lucida Calligraphy" pitchFamily="66" charset="0"/>
                <a:ea typeface="ＭＳ Ｐゴシック" pitchFamily="34" charset="-128"/>
              </a:rPr>
              <a:t>“</a:t>
            </a:r>
            <a:r>
              <a:rPr lang="en-US" altLang="ja-JP" sz="3600" b="1" dirty="0" smtClean="0">
                <a:effectLst>
                  <a:outerShdw blurRad="38100" dist="38100" dir="2700000" algn="tl">
                    <a:srgbClr val="000000"/>
                  </a:outerShdw>
                </a:effectLst>
                <a:latin typeface="Lucida Calligraphy" pitchFamily="66" charset="0"/>
                <a:ea typeface="ＭＳ Ｐゴシック" pitchFamily="34" charset="-128"/>
              </a:rPr>
              <a:t>Getting young people involved in mission and service is not an option for Christian growth and maturity – it is a necessity.</a:t>
            </a:r>
            <a:r>
              <a:rPr lang="ja-JP" altLang="en-US" sz="3600" b="1" dirty="0" smtClean="0">
                <a:effectLst>
                  <a:outerShdw blurRad="38100" dist="38100" dir="2700000" algn="tl">
                    <a:srgbClr val="000000"/>
                  </a:outerShdw>
                </a:effectLst>
                <a:latin typeface="Lucida Calligraphy" pitchFamily="66" charset="0"/>
                <a:ea typeface="ＭＳ Ｐゴシック" pitchFamily="34" charset="-128"/>
              </a:rPr>
              <a:t>”</a:t>
            </a:r>
            <a:endParaRPr lang="en-US" altLang="ja-JP" b="1" dirty="0" smtClean="0">
              <a:effectLst>
                <a:outerShdw blurRad="38100" dist="38100" dir="2700000" algn="tl">
                  <a:srgbClr val="000000"/>
                </a:outerShdw>
              </a:effectLst>
              <a:latin typeface="Lucida Calligraphy" pitchFamily="66" charset="0"/>
              <a:ea typeface="ＭＳ Ｐゴシック" pitchFamily="34" charset="-128"/>
            </a:endParaRPr>
          </a:p>
          <a:p>
            <a:pPr eaLnBrk="1" hangingPunct="1">
              <a:buFontTx/>
              <a:buNone/>
            </a:pPr>
            <a:r>
              <a:rPr lang="en-US" b="1" i="1" dirty="0" smtClean="0">
                <a:effectLst>
                  <a:outerShdw blurRad="38100" dist="38100" dir="2700000" algn="tl">
                    <a:srgbClr val="000000"/>
                  </a:outerShdw>
                </a:effectLst>
                <a:latin typeface="Calibri" pitchFamily="34" charset="0"/>
                <a:ea typeface="ＭＳ Ｐゴシック" pitchFamily="34" charset="-128"/>
              </a:rPr>
              <a:t>	</a:t>
            </a:r>
            <a:r>
              <a:rPr lang="en-US" sz="2800" b="1" i="1" dirty="0" smtClean="0">
                <a:effectLst>
                  <a:outerShdw blurRad="38100" dist="38100" dir="2700000" algn="tl">
                    <a:srgbClr val="000000"/>
                  </a:outerShdw>
                </a:effectLst>
                <a:latin typeface="Calibri" pitchFamily="34" charset="0"/>
                <a:ea typeface="ＭＳ Ｐゴシック" pitchFamily="34" charset="-128"/>
              </a:rPr>
              <a:t>Jim Burns, </a:t>
            </a:r>
            <a:r>
              <a:rPr lang="en-US" sz="2800" b="1" i="1" u="sng" dirty="0" smtClean="0">
                <a:solidFill>
                  <a:srgbClr val="FFFF00"/>
                </a:solidFill>
                <a:effectLst>
                  <a:outerShdw blurRad="38100" dist="38100" dir="2700000" algn="tl">
                    <a:srgbClr val="000000"/>
                  </a:outerShdw>
                </a:effectLst>
                <a:ea typeface="ＭＳ Ｐゴシック" pitchFamily="34" charset="-128"/>
                <a:hlinkClick r:id="rId3"/>
              </a:rPr>
              <a:t>The</a:t>
            </a:r>
            <a:r>
              <a:rPr lang="en-US" sz="2800" b="1" i="1" u="sng" dirty="0" smtClean="0">
                <a:effectLst>
                  <a:outerShdw blurRad="38100" dist="38100" dir="2700000" algn="tl">
                    <a:srgbClr val="000000"/>
                  </a:outerShdw>
                </a:effectLst>
                <a:ea typeface="ＭＳ Ｐゴシック" pitchFamily="34" charset="-128"/>
                <a:hlinkClick r:id=""/>
              </a:rPr>
              <a:t> </a:t>
            </a:r>
            <a:r>
              <a:rPr lang="en-US" sz="2800" b="1" i="1" u="sng" dirty="0" err="1" smtClean="0">
                <a:effectLst>
                  <a:outerShdw blurRad="38100" dist="38100" dir="2700000" algn="tl">
                    <a:srgbClr val="000000"/>
                  </a:outerShdw>
                </a:effectLst>
                <a:ea typeface="ＭＳ Ｐゴシック" pitchFamily="34" charset="-128"/>
                <a:hlinkClick r:id=""/>
              </a:rPr>
              <a:t>Youthbuilder</a:t>
            </a:r>
            <a:r>
              <a:rPr lang="en-US" sz="2800" b="1" i="1" u="sng" dirty="0" smtClean="0">
                <a:effectLst>
                  <a:outerShdw blurRad="38100" dist="38100" dir="2700000" algn="tl">
                    <a:srgbClr val="000000"/>
                  </a:outerShdw>
                </a:effectLst>
                <a:ea typeface="ＭＳ Ｐゴシック" pitchFamily="34" charset="-128"/>
                <a:hlinkClick r:id=""/>
              </a:rPr>
              <a:t>: Today</a:t>
            </a:r>
            <a:r>
              <a:rPr lang="ja-JP" altLang="en-US" sz="2800" b="1" i="1" u="sng" dirty="0" smtClean="0">
                <a:effectLst>
                  <a:outerShdw blurRad="38100" dist="38100" dir="2700000" algn="tl">
                    <a:srgbClr val="000000"/>
                  </a:outerShdw>
                </a:effectLst>
                <a:ea typeface="ＭＳ Ｐゴシック" pitchFamily="34" charset="-128"/>
                <a:hlinkClick r:id="rId3"/>
              </a:rPr>
              <a:t>’</a:t>
            </a:r>
            <a:r>
              <a:rPr lang="en-US" altLang="ja-JP" sz="2800" b="1" i="1" u="sng" dirty="0" smtClean="0">
                <a:effectLst>
                  <a:outerShdw blurRad="38100" dist="38100" dir="2700000" algn="tl">
                    <a:srgbClr val="000000"/>
                  </a:outerShdw>
                </a:effectLst>
                <a:ea typeface="ＭＳ Ｐゴシック" pitchFamily="34" charset="-128"/>
                <a:hlinkClick r:id="rId3"/>
              </a:rPr>
              <a:t>s Resource for Relational Youth Ministry</a:t>
            </a:r>
            <a:endParaRPr lang="en-US" altLang="ja-JP" sz="2800" b="1" i="1" dirty="0" smtClean="0">
              <a:effectLst>
                <a:outerShdw blurRad="38100" dist="38100" dir="2700000" algn="tl">
                  <a:srgbClr val="000000"/>
                </a:outerShdw>
              </a:effectLst>
              <a:latin typeface="Calibri" pitchFamily="34" charset="0"/>
              <a:ea typeface="ＭＳ Ｐゴシック" pitchFamily="34" charset="-128"/>
            </a:endParaRPr>
          </a:p>
          <a:p>
            <a:pPr eaLnBrk="1" hangingPunct="1">
              <a:buFontTx/>
              <a:buNone/>
            </a:pPr>
            <a:endParaRPr lang="en-US" dirty="0" smtClean="0">
              <a:ea typeface="ＭＳ Ｐゴシック" pitchFamily="34" charset="-128"/>
            </a:endParaRPr>
          </a:p>
        </p:txBody>
      </p:sp>
    </p:spTree>
    <p:extLst>
      <p:ext uri="{BB962C8B-B14F-4D97-AF65-F5344CB8AC3E}">
        <p14:creationId xmlns:p14="http://schemas.microsoft.com/office/powerpoint/2010/main" val="3204249930"/>
      </p:ext>
    </p:extLst>
  </p:cSld>
  <p:clrMapOvr>
    <a:masterClrMapping/>
  </p:clrMapOvr>
  <p:transition>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diamond(in)">
                                      <p:cBhvr>
                                        <p:cTn id="7" dur="1000"/>
                                        <p:tgtEl>
                                          <p:spTgt spid="409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diamond(in)">
                                      <p:cBhvr>
                                        <p:cTn id="12" dur="1000"/>
                                        <p:tgtEl>
                                          <p:spTgt spid="409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7" descr="chilren.gif"/>
          <p:cNvPicPr>
            <a:picLocks noChangeAspect="1"/>
          </p:cNvPicPr>
          <p:nvPr/>
        </p:nvPicPr>
        <p:blipFill>
          <a:blip r:embed="rId3">
            <a:lum bright="10000" contrast="10000"/>
            <a:extLst>
              <a:ext uri="{28A0092B-C50C-407E-A947-70E740481C1C}">
                <a14:useLocalDpi xmlns:a14="http://schemas.microsoft.com/office/drawing/2010/main" val="0"/>
              </a:ext>
            </a:extLst>
          </a:blip>
          <a:srcRect/>
          <a:stretch>
            <a:fillRect/>
          </a:stretch>
        </p:blipFill>
        <p:spPr bwMode="auto">
          <a:xfrm rot="805435">
            <a:off x="6430963" y="328613"/>
            <a:ext cx="2633662" cy="132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4"/>
          <p:cNvSpPr>
            <a:spLocks noGrp="1"/>
          </p:cNvSpPr>
          <p:nvPr>
            <p:ph type="title"/>
          </p:nvPr>
        </p:nvSpPr>
        <p:spPr/>
        <p:txBody>
          <a:bodyPr/>
          <a:lstStyle/>
          <a:p>
            <a:r>
              <a:rPr lang="en-US" smtClean="0">
                <a:effectLst>
                  <a:outerShdw blurRad="38100" dist="38100" dir="2700000" algn="tl">
                    <a:srgbClr val="000000"/>
                  </a:outerShdw>
                </a:effectLst>
                <a:ea typeface="ＭＳ Ｐゴシック" pitchFamily="34" charset="-128"/>
              </a:rPr>
              <a:t>One body with many parts!</a:t>
            </a:r>
          </a:p>
        </p:txBody>
      </p:sp>
      <p:sp>
        <p:nvSpPr>
          <p:cNvPr id="6" name="Content Placeholder 5"/>
          <p:cNvSpPr>
            <a:spLocks noGrp="1"/>
          </p:cNvSpPr>
          <p:nvPr>
            <p:ph idx="1"/>
          </p:nvPr>
        </p:nvSpPr>
        <p:spPr>
          <a:xfrm>
            <a:off x="380999" y="1371600"/>
            <a:ext cx="7564821" cy="4953000"/>
          </a:xfrm>
        </p:spPr>
        <p:txBody>
          <a:bodyPr/>
          <a:lstStyle/>
          <a:p>
            <a:r>
              <a:rPr lang="en-US" dirty="0" smtClean="0">
                <a:effectLst>
                  <a:outerShdw blurRad="38100" dist="38100" dir="2700000" algn="tl">
                    <a:srgbClr val="000000"/>
                  </a:outerShdw>
                </a:effectLst>
                <a:ea typeface="ＭＳ Ｐゴシック" pitchFamily="34" charset="-128"/>
              </a:rPr>
              <a:t>Membership in the body of Christ has no age requirement (Rom 12:4-5)</a:t>
            </a:r>
          </a:p>
          <a:p>
            <a:r>
              <a:rPr lang="en-US" dirty="0" smtClean="0">
                <a:effectLst>
                  <a:outerShdw blurRad="38100" dist="38100" dir="2700000" algn="tl">
                    <a:srgbClr val="000000"/>
                  </a:outerShdw>
                </a:effectLst>
                <a:ea typeface="ＭＳ Ｐゴシック" pitchFamily="34" charset="-128"/>
              </a:rPr>
              <a:t>Each member has important gifts to be used in ministry in the church and community (Rom 12:6).</a:t>
            </a:r>
          </a:p>
          <a:p>
            <a:r>
              <a:rPr lang="en-US" dirty="0" smtClean="0">
                <a:effectLst>
                  <a:outerShdw blurRad="38100" dist="38100" dir="2700000" algn="tl">
                    <a:srgbClr val="000000"/>
                  </a:outerShdw>
                </a:effectLst>
                <a:ea typeface="ＭＳ Ｐゴシック" pitchFamily="34" charset="-128"/>
              </a:rPr>
              <a:t>Each member, young or old, can contribute to the life and health of your church (Ephesians 4:11-12).</a:t>
            </a:r>
          </a:p>
        </p:txBody>
      </p:sp>
    </p:spTree>
    <p:extLst>
      <p:ext uri="{BB962C8B-B14F-4D97-AF65-F5344CB8AC3E}">
        <p14:creationId xmlns:p14="http://schemas.microsoft.com/office/powerpoint/2010/main" val="2052316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linds(horizontal)">
                                      <p:cBhvr>
                                        <p:cTn id="1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thumbnail.jpg"/>
          <p:cNvPicPr>
            <a:picLocks noGrp="1" noChangeAspect="1"/>
          </p:cNvPicPr>
          <p:nvPr>
            <p:ph sz="half" idx="1"/>
          </p:nvPr>
        </p:nvPicPr>
        <p:blipFill>
          <a:blip r:embed="rId3" cstate="print">
            <a:lum bright="10000" contrast="10000"/>
          </a:blip>
          <a:stretch>
            <a:fillRect/>
          </a:stretch>
        </p:blipFill>
        <p:spPr>
          <a:xfrm>
            <a:off x="3352800" y="304800"/>
            <a:ext cx="1516295" cy="2091441"/>
          </a:xfrm>
          <a:solidFill>
            <a:srgbClr val="FFFFFF">
              <a:shade val="85000"/>
            </a:srgbClr>
          </a:solidFill>
          <a:ln w="88900" cap="sq">
            <a:solidFill>
              <a:srgbClr val="FFFFFF"/>
            </a:solidFill>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Rounded Rectangle 7"/>
          <p:cNvSpPr>
            <a:spLocks noChangeArrowheads="1"/>
          </p:cNvSpPr>
          <p:nvPr/>
        </p:nvSpPr>
        <p:spPr bwMode="auto">
          <a:xfrm>
            <a:off x="457200" y="2590800"/>
            <a:ext cx="8382000" cy="3200400"/>
          </a:xfrm>
          <a:prstGeom prst="roundRect">
            <a:avLst>
              <a:gd name="adj" fmla="val 16667"/>
            </a:avLst>
          </a:prstGeom>
          <a:gradFill rotWithShape="1">
            <a:gsLst>
              <a:gs pos="0">
                <a:srgbClr val="7EF9FF"/>
              </a:gs>
              <a:gs pos="35001">
                <a:srgbClr val="A4F9FF"/>
              </a:gs>
              <a:gs pos="100000">
                <a:srgbClr val="D9FDFF"/>
              </a:gs>
            </a:gsLst>
            <a:lin ang="16200000" scaled="1"/>
          </a:gradFill>
          <a:ln w="28575">
            <a:solidFill>
              <a:srgbClr val="BF2600"/>
            </a:solidFill>
            <a:round/>
            <a:headEnd/>
            <a:tailEnd/>
          </a:ln>
          <a:effectLst>
            <a:outerShdw blurRad="63500" dist="20000" dir="5400000" rotWithShape="0">
              <a:srgbClr val="000000">
                <a:alpha val="37999"/>
              </a:srgbClr>
            </a:outerShdw>
          </a:effectLst>
        </p:spPr>
        <p:txBody>
          <a:bodyPr anchor="ctr"/>
          <a:lstStyle/>
          <a:p>
            <a:pPr algn="ctr" fontAlgn="base">
              <a:spcBef>
                <a:spcPct val="0"/>
              </a:spcBef>
              <a:spcAft>
                <a:spcPct val="0"/>
              </a:spcAft>
            </a:pPr>
            <a:r>
              <a:rPr lang="ja-JP" altLang="en-US" sz="2400" b="1" smtClean="0">
                <a:solidFill>
                  <a:srgbClr val="000000"/>
                </a:solidFill>
                <a:effectLst>
                  <a:outerShdw blurRad="38100" dist="38100" dir="2700000" algn="tl">
                    <a:srgbClr val="FFFFFF"/>
                  </a:outerShdw>
                </a:effectLst>
                <a:latin typeface="Arial Narrow" pitchFamily="34" charset="0"/>
                <a:ea typeface="ＭＳ Ｐゴシック" pitchFamily="34" charset="-128"/>
              </a:rPr>
              <a:t>“</a:t>
            </a:r>
            <a:r>
              <a:rPr lang="en-US" altLang="ja-JP" sz="2400" b="1" smtClean="0">
                <a:solidFill>
                  <a:srgbClr val="000000"/>
                </a:solidFill>
                <a:effectLst>
                  <a:outerShdw blurRad="38100" dist="38100" dir="2700000" algn="tl">
                    <a:srgbClr val="FFFFFF"/>
                  </a:outerShdw>
                </a:effectLst>
                <a:latin typeface="Arial Narrow" pitchFamily="34" charset="0"/>
                <a:ea typeface="ＭＳ Ｐゴシック" pitchFamily="34" charset="-128"/>
              </a:rPr>
              <a:t>We believe it is imperative to instill the value that a Christian is blessed to pass that blessing on to others, and that can only be accomplished if the person is actively serving other people.  The act of serving other people is cultivated from the earliest years the children engage in the church</a:t>
            </a:r>
            <a:r>
              <a:rPr lang="ja-JP" altLang="en-US" sz="2400" b="1" smtClean="0">
                <a:solidFill>
                  <a:srgbClr val="000000"/>
                </a:solidFill>
                <a:effectLst>
                  <a:outerShdw blurRad="38100" dist="38100" dir="2700000" algn="tl">
                    <a:srgbClr val="FFFFFF"/>
                  </a:outerShdw>
                </a:effectLst>
                <a:latin typeface="Arial Narrow" pitchFamily="34" charset="0"/>
                <a:ea typeface="ＭＳ Ｐゴシック" pitchFamily="34" charset="-128"/>
              </a:rPr>
              <a:t>’</a:t>
            </a:r>
            <a:r>
              <a:rPr lang="en-US" altLang="ja-JP" sz="2400" b="1" smtClean="0">
                <a:solidFill>
                  <a:srgbClr val="000000"/>
                </a:solidFill>
                <a:effectLst>
                  <a:outerShdw blurRad="38100" dist="38100" dir="2700000" algn="tl">
                    <a:srgbClr val="FFFFFF"/>
                  </a:outerShdw>
                </a:effectLst>
                <a:latin typeface="Arial Narrow" pitchFamily="34" charset="0"/>
                <a:ea typeface="ＭＳ Ｐゴシック" pitchFamily="34" charset="-128"/>
              </a:rPr>
              <a:t>s program.  Whether those forms of service are simple—visiting people in nursing homes, making birthday cards to send to sick people, earnestly praying for specific individuals…the hope is to build a habit.</a:t>
            </a:r>
            <a:r>
              <a:rPr lang="ja-JP" altLang="en-US" sz="2400" b="1" smtClean="0">
                <a:solidFill>
                  <a:srgbClr val="000000"/>
                </a:solidFill>
                <a:effectLst>
                  <a:outerShdw blurRad="38100" dist="38100" dir="2700000" algn="tl">
                    <a:srgbClr val="FFFFFF"/>
                  </a:outerShdw>
                </a:effectLst>
                <a:latin typeface="Arial Narrow" pitchFamily="34" charset="0"/>
                <a:ea typeface="ＭＳ Ｐゴシック" pitchFamily="34" charset="-128"/>
              </a:rPr>
              <a:t>”</a:t>
            </a:r>
            <a:r>
              <a:rPr lang="en-US" altLang="ja-JP" sz="2400" b="1" smtClean="0">
                <a:solidFill>
                  <a:srgbClr val="000000"/>
                </a:solidFill>
                <a:effectLst>
                  <a:outerShdw blurRad="38100" dist="38100" dir="2700000" algn="tl">
                    <a:srgbClr val="FFFFFF"/>
                  </a:outerShdw>
                </a:effectLst>
                <a:latin typeface="Arial Narrow" pitchFamily="34" charset="0"/>
                <a:ea typeface="ＭＳ Ｐゴシック" pitchFamily="34" charset="-128"/>
              </a:rPr>
              <a:t> </a:t>
            </a:r>
            <a:endParaRPr lang="en-US" sz="2400" b="1" smtClean="0">
              <a:solidFill>
                <a:srgbClr val="000000"/>
              </a:solidFill>
              <a:effectLst>
                <a:outerShdw blurRad="38100" dist="38100" dir="2700000" algn="tl">
                  <a:srgbClr val="FFFFFF"/>
                </a:outerShdw>
              </a:effectLst>
              <a:latin typeface="Arial Narrow" pitchFamily="34" charset="0"/>
              <a:ea typeface="ＭＳ Ｐゴシック" pitchFamily="34" charset="-128"/>
            </a:endParaRPr>
          </a:p>
        </p:txBody>
      </p:sp>
      <p:sp>
        <p:nvSpPr>
          <p:cNvPr id="11" name="Rectangle 10"/>
          <p:cNvSpPr/>
          <p:nvPr/>
        </p:nvSpPr>
        <p:spPr>
          <a:xfrm>
            <a:off x="1066800" y="990600"/>
            <a:ext cx="2362200" cy="1077218"/>
          </a:xfrm>
          <a:prstGeom prst="rect">
            <a:avLst/>
          </a:prstGeom>
          <a:noFill/>
        </p:spPr>
        <p:txBody>
          <a:bodyPr>
            <a:spAutoFit/>
          </a:bodyPr>
          <a:lstStyle/>
          <a:p>
            <a:pPr algn="ctr" fontAlgn="base">
              <a:spcBef>
                <a:spcPct val="0"/>
              </a:spcBef>
              <a:spcAft>
                <a:spcPct val="0"/>
              </a:spcAft>
              <a:defRPr/>
            </a:pPr>
            <a:r>
              <a:rPr lang="en-US" sz="3200" dirty="0">
                <a:ln w="18415" cmpd="sng">
                  <a:solidFill>
                    <a:srgbClr val="FFFFFF"/>
                  </a:solidFill>
                  <a:prstDash val="solid"/>
                </a:ln>
                <a:solidFill>
                  <a:srgbClr val="FFFFFF"/>
                </a:solidFill>
                <a:effectLst>
                  <a:outerShdw blurRad="63500" dir="3600000" algn="tl" rotWithShape="0">
                    <a:srgbClr val="000000">
                      <a:alpha val="70000"/>
                    </a:srgbClr>
                  </a:outerShdw>
                </a:effectLst>
                <a:ea typeface="ＭＳ Ｐゴシック" pitchFamily="34" charset="-128"/>
              </a:rPr>
              <a:t>George                 </a:t>
            </a:r>
            <a:r>
              <a:rPr lang="en-US" sz="3200" dirty="0" err="1">
                <a:ln w="18415" cmpd="sng">
                  <a:solidFill>
                    <a:srgbClr val="FFFFFF"/>
                  </a:solidFill>
                  <a:prstDash val="solid"/>
                </a:ln>
                <a:solidFill>
                  <a:srgbClr val="FFFFFF"/>
                </a:solidFill>
                <a:effectLst>
                  <a:outerShdw blurRad="63500" dir="3600000" algn="tl" rotWithShape="0">
                    <a:srgbClr val="000000">
                      <a:alpha val="70000"/>
                    </a:srgbClr>
                  </a:outerShdw>
                </a:effectLst>
                <a:ea typeface="ＭＳ Ｐゴシック" pitchFamily="34" charset="-128"/>
              </a:rPr>
              <a:t>Barna</a:t>
            </a:r>
            <a:r>
              <a:rPr lang="en-US" sz="3200" dirty="0">
                <a:ln w="18415" cmpd="sng">
                  <a:solidFill>
                    <a:srgbClr val="FFFFFF"/>
                  </a:solidFill>
                  <a:prstDash val="solid"/>
                </a:ln>
                <a:solidFill>
                  <a:srgbClr val="FFFFFF"/>
                </a:solidFill>
                <a:effectLst>
                  <a:outerShdw blurRad="63500" dir="3600000" algn="tl" rotWithShape="0">
                    <a:srgbClr val="000000">
                      <a:alpha val="70000"/>
                    </a:srgbClr>
                  </a:outerShdw>
                </a:effectLst>
                <a:ea typeface="ＭＳ Ｐゴシック" pitchFamily="34" charset="-128"/>
              </a:rPr>
              <a:t>                </a:t>
            </a:r>
          </a:p>
        </p:txBody>
      </p:sp>
      <p:sp>
        <p:nvSpPr>
          <p:cNvPr id="12" name="Rectangle 11"/>
          <p:cNvSpPr/>
          <p:nvPr/>
        </p:nvSpPr>
        <p:spPr>
          <a:xfrm>
            <a:off x="5181600" y="990600"/>
            <a:ext cx="3416320" cy="1200329"/>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en-US" sz="3600" b="1" dirty="0">
                <a:ln w="11430"/>
                <a:gradFill>
                  <a:gsLst>
                    <a:gs pos="0">
                      <a:srgbClr val="33CCFF">
                        <a:tint val="70000"/>
                        <a:satMod val="245000"/>
                      </a:srgbClr>
                    </a:gs>
                    <a:gs pos="75000">
                      <a:srgbClr val="33CCFF">
                        <a:tint val="90000"/>
                        <a:shade val="60000"/>
                        <a:satMod val="240000"/>
                      </a:srgbClr>
                    </a:gs>
                    <a:gs pos="100000">
                      <a:srgbClr val="33CCFF">
                        <a:tint val="100000"/>
                        <a:shade val="50000"/>
                        <a:satMod val="240000"/>
                      </a:srgbClr>
                    </a:gs>
                  </a:gsLst>
                  <a:lin ang="5400000"/>
                </a:gradFill>
                <a:effectLst>
                  <a:glow rad="101600">
                    <a:srgbClr val="FFADAA">
                      <a:satMod val="175000"/>
                      <a:alpha val="40000"/>
                    </a:srgbClr>
                  </a:glow>
                  <a:outerShdw blurRad="50800" dist="39000" dir="5460000" algn="tl">
                    <a:srgbClr val="000000">
                      <a:alpha val="38000"/>
                    </a:srgbClr>
                  </a:outerShdw>
                </a:effectLst>
                <a:ea typeface="ＭＳ Ｐゴシック" pitchFamily="34" charset="-128"/>
              </a:rPr>
              <a:t>Involvement in</a:t>
            </a:r>
          </a:p>
          <a:p>
            <a:pPr algn="ctr" fontAlgn="base">
              <a:spcBef>
                <a:spcPct val="0"/>
              </a:spcBef>
              <a:spcAft>
                <a:spcPct val="0"/>
              </a:spcAft>
              <a:defRPr/>
            </a:pPr>
            <a:r>
              <a:rPr lang="en-US" sz="3600" b="1" dirty="0">
                <a:ln w="11430"/>
                <a:gradFill>
                  <a:gsLst>
                    <a:gs pos="0">
                      <a:srgbClr val="33CCFF">
                        <a:tint val="70000"/>
                        <a:satMod val="245000"/>
                      </a:srgbClr>
                    </a:gs>
                    <a:gs pos="75000">
                      <a:srgbClr val="33CCFF">
                        <a:tint val="90000"/>
                        <a:shade val="60000"/>
                        <a:satMod val="240000"/>
                      </a:srgbClr>
                    </a:gs>
                    <a:gs pos="100000">
                      <a:srgbClr val="33CCFF">
                        <a:tint val="100000"/>
                        <a:shade val="50000"/>
                        <a:satMod val="240000"/>
                      </a:srgbClr>
                    </a:gs>
                  </a:gsLst>
                  <a:lin ang="5400000"/>
                </a:gradFill>
                <a:effectLst>
                  <a:glow rad="101600">
                    <a:srgbClr val="FFADAA">
                      <a:satMod val="175000"/>
                      <a:alpha val="40000"/>
                    </a:srgbClr>
                  </a:glow>
                  <a:outerShdw blurRad="50800" dist="39000" dir="5460000" algn="tl">
                    <a:srgbClr val="000000">
                      <a:alpha val="38000"/>
                    </a:srgbClr>
                  </a:outerShdw>
                </a:effectLst>
                <a:ea typeface="ＭＳ Ｐゴシック" pitchFamily="34" charset="-128"/>
              </a:rPr>
              <a:t>Ministry</a:t>
            </a:r>
            <a:endParaRPr lang="en-US" sz="3200" b="1" dirty="0">
              <a:ln w="11430"/>
              <a:gradFill>
                <a:gsLst>
                  <a:gs pos="0">
                    <a:srgbClr val="33CCFF">
                      <a:tint val="70000"/>
                      <a:satMod val="245000"/>
                    </a:srgbClr>
                  </a:gs>
                  <a:gs pos="75000">
                    <a:srgbClr val="33CCFF">
                      <a:tint val="90000"/>
                      <a:shade val="60000"/>
                      <a:satMod val="240000"/>
                    </a:srgbClr>
                  </a:gs>
                  <a:gs pos="100000">
                    <a:srgbClr val="33CCFF">
                      <a:tint val="100000"/>
                      <a:shade val="50000"/>
                      <a:satMod val="240000"/>
                    </a:srgbClr>
                  </a:gs>
                </a:gsLst>
                <a:lin ang="5400000"/>
              </a:gradFill>
              <a:effectLst>
                <a:glow rad="101600">
                  <a:srgbClr val="FFADAA">
                    <a:satMod val="175000"/>
                    <a:alpha val="40000"/>
                  </a:srgbClr>
                </a:glow>
                <a:outerShdw blurRad="50800" dist="39000" dir="5460000" algn="tl">
                  <a:srgbClr val="000000">
                    <a:alpha val="38000"/>
                  </a:srgbClr>
                </a:outerShdw>
              </a:effectLst>
              <a:ea typeface="ＭＳ Ｐゴシック" pitchFamily="34" charset="-128"/>
            </a:endParaRPr>
          </a:p>
        </p:txBody>
      </p:sp>
      <p:sp>
        <p:nvSpPr>
          <p:cNvPr id="13" name="TextBox 12"/>
          <p:cNvSpPr txBox="1">
            <a:spLocks noChangeArrowheads="1"/>
          </p:cNvSpPr>
          <p:nvPr/>
        </p:nvSpPr>
        <p:spPr bwMode="auto">
          <a:xfrm>
            <a:off x="2514600" y="6400800"/>
            <a:ext cx="48752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fontAlgn="base" hangingPunct="1">
              <a:spcBef>
                <a:spcPct val="0"/>
              </a:spcBef>
              <a:spcAft>
                <a:spcPct val="0"/>
              </a:spcAft>
            </a:pPr>
            <a:r>
              <a:rPr lang="en-US" sz="1400" b="1" i="1" u="sng" smtClean="0">
                <a:solidFill>
                  <a:srgbClr val="66FFFF"/>
                </a:solidFill>
              </a:rPr>
              <a:t>Transforming Children into Spiritual Champions</a:t>
            </a:r>
            <a:r>
              <a:rPr lang="en-US" sz="1400" b="1" smtClean="0">
                <a:solidFill>
                  <a:srgbClr val="66FFFF"/>
                </a:solidFill>
              </a:rPr>
              <a:t>, p. 112</a:t>
            </a:r>
            <a:endParaRPr lang="en-US" sz="1400" b="1" i="1" u="sng" smtClean="0">
              <a:solidFill>
                <a:srgbClr val="66FFFF"/>
              </a:solidFill>
            </a:endParaRPr>
          </a:p>
        </p:txBody>
      </p:sp>
    </p:spTree>
    <p:extLst>
      <p:ext uri="{BB962C8B-B14F-4D97-AF65-F5344CB8AC3E}">
        <p14:creationId xmlns:p14="http://schemas.microsoft.com/office/powerpoint/2010/main" val="2059131870"/>
      </p:ext>
    </p:extLst>
  </p:cSld>
  <p:clrMapOvr>
    <a:masterClrMapping/>
  </p:clrMapOvr>
  <p:transition>
    <p:diamon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outVertical)">
                                      <p:cBhvr>
                                        <p:cTn id="12" dur="500"/>
                                        <p:tgtEl>
                                          <p:spTgt spid="8"/>
                                        </p:tgtEl>
                                      </p:cBhvr>
                                    </p:animEffect>
                                  </p:childTnLst>
                                </p:cTn>
                              </p:par>
                            </p:childTnLst>
                          </p:cTn>
                        </p:par>
                        <p:par>
                          <p:cTn id="13" fill="hold" nodeType="afterGroup">
                            <p:stCondLst>
                              <p:cond delay="500"/>
                            </p:stCondLst>
                            <p:childTnLst>
                              <p:par>
                                <p:cTn id="14" presetID="12" presetClass="entr" presetSubtype="4"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slide(fromBottom)">
                                      <p:cBhvr>
                                        <p:cTn id="1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0"/>
            <a:ext cx="7391400" cy="914400"/>
          </a:xfrm>
        </p:spPr>
        <p:txBody>
          <a:bodyPr/>
          <a:lstStyle/>
          <a:p>
            <a:pPr eaLnBrk="1" hangingPunct="1">
              <a:defRPr/>
            </a:pPr>
            <a:r>
              <a:rPr lang="en-US" sz="3600">
                <a:effectLst>
                  <a:outerShdw blurRad="38100" dist="38100" dir="2700000" algn="tl">
                    <a:srgbClr val="000000"/>
                  </a:outerShdw>
                </a:effectLst>
                <a:latin typeface="Arial Narrow" charset="0"/>
                <a:cs typeface="+mj-cs"/>
              </a:rPr>
              <a:t>Ellen White, </a:t>
            </a:r>
            <a:r>
              <a:rPr lang="en-US" sz="3600" i="1">
                <a:effectLst>
                  <a:outerShdw blurRad="38100" dist="38100" dir="2700000" algn="tl">
                    <a:srgbClr val="000000"/>
                  </a:outerShdw>
                </a:effectLst>
                <a:latin typeface="Arial Narrow" charset="0"/>
                <a:cs typeface="+mj-cs"/>
              </a:rPr>
              <a:t>Ministry of Healing, p. 401</a:t>
            </a:r>
            <a:endParaRPr lang="en-US">
              <a:cs typeface="+mj-cs"/>
            </a:endParaRPr>
          </a:p>
        </p:txBody>
      </p:sp>
      <p:sp>
        <p:nvSpPr>
          <p:cNvPr id="7171" name="Content Placeholder 2"/>
          <p:cNvSpPr>
            <a:spLocks noGrp="1"/>
          </p:cNvSpPr>
          <p:nvPr>
            <p:ph idx="1"/>
          </p:nvPr>
        </p:nvSpPr>
        <p:spPr>
          <a:xfrm>
            <a:off x="0" y="1066800"/>
            <a:ext cx="8610600" cy="5029200"/>
          </a:xfrm>
        </p:spPr>
        <p:txBody>
          <a:bodyPr/>
          <a:lstStyle/>
          <a:p>
            <a:pPr eaLnBrk="1" hangingPunct="1">
              <a:buFontTx/>
              <a:buNone/>
            </a:pPr>
            <a:r>
              <a:rPr lang="en-US" smtClean="0">
                <a:ea typeface="ＭＳ Ｐゴシック" pitchFamily="34" charset="-128"/>
              </a:rPr>
              <a:t>  </a:t>
            </a:r>
            <a:r>
              <a:rPr lang="ja-JP" altLang="en-US" b="1" smtClean="0">
                <a:effectLst>
                  <a:outerShdw blurRad="38100" dist="38100" dir="2700000" algn="tl">
                    <a:srgbClr val="000000"/>
                  </a:outerShdw>
                </a:effectLst>
                <a:ea typeface="ＭＳ Ｐゴシック" pitchFamily="34" charset="-128"/>
              </a:rPr>
              <a:t>“</a:t>
            </a:r>
            <a:r>
              <a:rPr lang="en-US" altLang="ja-JP" sz="2800" b="1" smtClean="0">
                <a:effectLst>
                  <a:outerShdw blurRad="38100" dist="38100" dir="2700000" algn="tl">
                    <a:srgbClr val="000000"/>
                  </a:outerShdw>
                </a:effectLst>
                <a:latin typeface="Arial Narrow" pitchFamily="34" charset="0"/>
                <a:ea typeface="ＭＳ Ｐゴシック" pitchFamily="34" charset="-128"/>
              </a:rPr>
              <a:t>Very early the lesson of helpfulness should be taught the child. . . He should be encouraged in trying to help father and mother, encouraged to deny and to control himself, to put other's  happiness and convenience before his own, to watch for opportunities to cheer and assist brothers and sisters and playmates, and to show kindness to the aged, the sick, and the unfortunate. The more fully the spirit of true ministry pervades the home, the more fully it will be developed in the lives of the children. They will learn to find joy in service and sacrifice for the good of others.</a:t>
            </a:r>
            <a:r>
              <a:rPr lang="ja-JP" altLang="en-US" sz="2800" b="1" smtClean="0">
                <a:effectLst>
                  <a:outerShdw blurRad="38100" dist="38100" dir="2700000" algn="tl">
                    <a:srgbClr val="000000"/>
                  </a:outerShdw>
                </a:effectLst>
                <a:latin typeface="Arial Narrow" pitchFamily="34" charset="0"/>
                <a:ea typeface="ＭＳ Ｐゴシック" pitchFamily="34" charset="-128"/>
              </a:rPr>
              <a:t>”</a:t>
            </a:r>
            <a:r>
              <a:rPr lang="en-US" altLang="ja-JP" sz="2800" b="1" smtClean="0">
                <a:effectLst>
                  <a:outerShdw blurRad="38100" dist="38100" dir="2700000" algn="tl">
                    <a:srgbClr val="000000"/>
                  </a:outerShdw>
                </a:effectLst>
                <a:latin typeface="Arial Narrow" pitchFamily="34" charset="0"/>
                <a:ea typeface="ＭＳ Ｐゴシック" pitchFamily="34" charset="-128"/>
              </a:rPr>
              <a:t>  </a:t>
            </a:r>
            <a:endParaRPr lang="en-US" sz="2800" b="1" smtClean="0">
              <a:effectLst>
                <a:outerShdw blurRad="38100" dist="38100" dir="2700000" algn="tl">
                  <a:srgbClr val="000000"/>
                </a:outerShdw>
              </a:effectLst>
              <a:latin typeface="Arial Narrow" pitchFamily="34" charset="0"/>
              <a:ea typeface="ＭＳ Ｐゴシック" pitchFamily="34" charset="-128"/>
            </a:endParaRPr>
          </a:p>
        </p:txBody>
      </p:sp>
      <p:pic>
        <p:nvPicPr>
          <p:cNvPr id="4" name="Picture 3" descr="images.jpg"/>
          <p:cNvPicPr>
            <a:picLocks noChangeAspect="1"/>
          </p:cNvPicPr>
          <p:nvPr/>
        </p:nvPicPr>
        <p:blipFill>
          <a:blip r:embed="rId3" cstate="print"/>
          <a:stretch>
            <a:fillRect/>
          </a:stretch>
        </p:blipFill>
        <p:spPr>
          <a:xfrm rot="21103161">
            <a:off x="73179" y="63615"/>
            <a:ext cx="962025" cy="1085850"/>
          </a:xfrm>
          <a:prstGeom prst="ellipse">
            <a:avLst/>
          </a:prstGeom>
        </p:spPr>
      </p:pic>
      <p:cxnSp>
        <p:nvCxnSpPr>
          <p:cNvPr id="7" name="Curved Connector 6"/>
          <p:cNvCxnSpPr/>
          <p:nvPr/>
        </p:nvCxnSpPr>
        <p:spPr>
          <a:xfrm>
            <a:off x="3733800" y="5486400"/>
            <a:ext cx="990600" cy="762000"/>
          </a:xfrm>
          <a:prstGeom prst="curvedConnector3">
            <a:avLst>
              <a:gd name="adj1" fmla="val 50000"/>
            </a:avLst>
          </a:prstGeom>
          <a:ln w="28575">
            <a:headEnd type="arrow"/>
            <a:tailEnd type="arrow"/>
          </a:ln>
        </p:spPr>
        <p:style>
          <a:lnRef idx="1">
            <a:schemeClr val="accent1"/>
          </a:lnRef>
          <a:fillRef idx="0">
            <a:schemeClr val="accent1"/>
          </a:fillRef>
          <a:effectRef idx="0">
            <a:schemeClr val="accent1"/>
          </a:effectRef>
          <a:fontRef idx="minor">
            <a:schemeClr val="tx1"/>
          </a:fontRef>
        </p:style>
      </p:cxnSp>
      <p:sp>
        <p:nvSpPr>
          <p:cNvPr id="11" name="Oval 10"/>
          <p:cNvSpPr/>
          <p:nvPr/>
        </p:nvSpPr>
        <p:spPr>
          <a:xfrm>
            <a:off x="4800600" y="5943600"/>
            <a:ext cx="1905000" cy="609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pPr>
            <a:r>
              <a:rPr lang="en-US" sz="2800" b="1" smtClean="0">
                <a:solidFill>
                  <a:srgbClr val="FFFFFF"/>
                </a:solidFill>
                <a:effectLst>
                  <a:outerShdw blurRad="38100" dist="38100" dir="2700000" algn="tl">
                    <a:srgbClr val="000000"/>
                  </a:outerShdw>
                </a:effectLst>
                <a:latin typeface="Calibri" pitchFamily="34" charset="0"/>
                <a:ea typeface="ＭＳ Ｐゴシック" pitchFamily="34" charset="-128"/>
              </a:rPr>
              <a:t>Service</a:t>
            </a:r>
          </a:p>
        </p:txBody>
      </p:sp>
    </p:spTree>
    <p:extLst>
      <p:ext uri="{BB962C8B-B14F-4D97-AF65-F5344CB8AC3E}">
        <p14:creationId xmlns:p14="http://schemas.microsoft.com/office/powerpoint/2010/main" val="2319490222"/>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nodeType="afterGroup">
                            <p:stCondLst>
                              <p:cond delay="500"/>
                            </p:stCondLst>
                            <p:childTnLst>
                              <p:par>
                                <p:cTn id="9" presetID="16" presetClass="entr" presetSubtype="2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arn(inHorizontal)">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ujo">
  <a:themeElements>
    <a:clrScheme name="Flujo">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ujo">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ujo">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Putting the Pieces Together Design Template">
  <a:themeElements>
    <a:clrScheme name="Team11_iw_16 1">
      <a:dk1>
        <a:srgbClr val="000000"/>
      </a:dk1>
      <a:lt1>
        <a:srgbClr val="66FFFF"/>
      </a:lt1>
      <a:dk2>
        <a:srgbClr val="0066FF"/>
      </a:dk2>
      <a:lt2>
        <a:srgbClr val="FFFFFF"/>
      </a:lt2>
      <a:accent1>
        <a:srgbClr val="FF3300"/>
      </a:accent1>
      <a:accent2>
        <a:srgbClr val="33CCFF"/>
      </a:accent2>
      <a:accent3>
        <a:srgbClr val="AAB8FF"/>
      </a:accent3>
      <a:accent4>
        <a:srgbClr val="56DADA"/>
      </a:accent4>
      <a:accent5>
        <a:srgbClr val="FFADAA"/>
      </a:accent5>
      <a:accent6>
        <a:srgbClr val="2DB9E7"/>
      </a:accent6>
      <a:hlink>
        <a:srgbClr val="FFFF66"/>
      </a:hlink>
      <a:folHlink>
        <a:srgbClr val="99FF33"/>
      </a:folHlink>
    </a:clrScheme>
    <a:fontScheme name="Team11_iw_16">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Team11_iw_16 1">
        <a:dk1>
          <a:srgbClr val="000000"/>
        </a:dk1>
        <a:lt1>
          <a:srgbClr val="66FFFF"/>
        </a:lt1>
        <a:dk2>
          <a:srgbClr val="0066FF"/>
        </a:dk2>
        <a:lt2>
          <a:srgbClr val="FFFFFF"/>
        </a:lt2>
        <a:accent1>
          <a:srgbClr val="FF3300"/>
        </a:accent1>
        <a:accent2>
          <a:srgbClr val="33CCFF"/>
        </a:accent2>
        <a:accent3>
          <a:srgbClr val="AAB8FF"/>
        </a:accent3>
        <a:accent4>
          <a:srgbClr val="56DADA"/>
        </a:accent4>
        <a:accent5>
          <a:srgbClr val="FFADAA"/>
        </a:accent5>
        <a:accent6>
          <a:srgbClr val="2DB9E7"/>
        </a:accent6>
        <a:hlink>
          <a:srgbClr val="FFFF66"/>
        </a:hlink>
        <a:folHlink>
          <a:srgbClr val="99FF33"/>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231</TotalTime>
  <Words>4117</Words>
  <Application>Microsoft Office PowerPoint</Application>
  <PresentationFormat>On-screen Show (4:3)</PresentationFormat>
  <Paragraphs>355</Paragraphs>
  <Slides>50</Slides>
  <Notes>27</Notes>
  <HiddenSlides>0</HiddenSlides>
  <MMClips>0</MMClips>
  <ScaleCrop>false</ScaleCrop>
  <HeadingPairs>
    <vt:vector size="4" baseType="variant">
      <vt:variant>
        <vt:lpstr>Theme</vt:lpstr>
      </vt:variant>
      <vt:variant>
        <vt:i4>2</vt:i4>
      </vt:variant>
      <vt:variant>
        <vt:lpstr>Slide Titles</vt:lpstr>
      </vt:variant>
      <vt:variant>
        <vt:i4>50</vt:i4>
      </vt:variant>
    </vt:vector>
  </HeadingPairs>
  <TitlesOfParts>
    <vt:vector size="52" baseType="lpstr">
      <vt:lpstr>Flujo</vt:lpstr>
      <vt:lpstr>Putting the Pieces Together Design Template</vt:lpstr>
      <vt:lpstr>INVOLVING CHILDREN IN MINISTRY &amp; SERVICE </vt:lpstr>
      <vt:lpstr>Love – Command from Jesus</vt:lpstr>
      <vt:lpstr>Command from Jesus</vt:lpstr>
      <vt:lpstr>Command from Jesus</vt:lpstr>
      <vt:lpstr>Command from Jesus</vt:lpstr>
      <vt:lpstr>Why Get Kids Involved in Service?</vt:lpstr>
      <vt:lpstr>One body with many parts!</vt:lpstr>
      <vt:lpstr>PowerPoint Presentation</vt:lpstr>
      <vt:lpstr>Ellen White, Ministry of Healing, p. 401</vt:lpstr>
      <vt:lpstr>Why Get Kids Involved in Ministry       and Service?</vt:lpstr>
      <vt:lpstr>Why Get Kids Involved?</vt:lpstr>
      <vt:lpstr>Why Get Kids Involved?</vt:lpstr>
      <vt:lpstr>How to Get Started?</vt:lpstr>
      <vt:lpstr>How to Get Started?</vt:lpstr>
      <vt:lpstr>Ideas That Involve Kids      in Ministry</vt:lpstr>
      <vt:lpstr>All are called</vt:lpstr>
      <vt:lpstr>Reasons for involving children in the proclamation of the gospel</vt:lpstr>
      <vt:lpstr>Reasons for involving children in the proclamation of the gospel</vt:lpstr>
      <vt:lpstr>INSPIRATION</vt:lpstr>
      <vt:lpstr>OBJECTIVE OF THE LITTLE DISCIPLES CLUB</vt:lpstr>
      <vt:lpstr>OBJECTIVE OF THE LITTLE DISCIPLES CLUB</vt:lpstr>
      <vt:lpstr>OBJECTIVE OF THE LITTLE DISCIPLES CLUB</vt:lpstr>
      <vt:lpstr>PowerPoint Presentation</vt:lpstr>
      <vt:lpstr>OBJECTIVE OF THE LITTLE DISCIPLES CLUB</vt:lpstr>
      <vt:lpstr>PHILOSOPHY</vt:lpstr>
      <vt:lpstr>How to organize the Little Disciple Club for children and adolescents</vt:lpstr>
      <vt:lpstr>How to organize the Little Disciple Club for children and adolescents and keep them interested</vt:lpstr>
      <vt:lpstr>How to …</vt:lpstr>
      <vt:lpstr>How to …</vt:lpstr>
      <vt:lpstr>DEDICATION PROGRAM</vt:lpstr>
      <vt:lpstr>DEDICATION PROGRAM</vt:lpstr>
      <vt:lpstr>Ideas That Involve Kids      in Ministry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More Ideas . . . </vt:lpstr>
      <vt:lpstr>Children helping children serving the community </vt:lpstr>
      <vt:lpstr>Family Involvement in Service Projects </vt:lpstr>
      <vt:lpstr>Ellen White, That I May Know Him,     p. 42 </vt:lpstr>
      <vt:lpstr>Hebrews 13:16 reminds us of the    call to serve:  </vt:lpstr>
      <vt:lpstr>PowerPoint Presentation</vt:lpstr>
      <vt:lpstr>PowerPoint Presentation</vt:lpstr>
      <vt:lpstr>PowerPoint Presentation</vt:lpstr>
      <vt:lpstr>Illustration</vt:lpstr>
      <vt:lpstr>Illustration</vt:lpstr>
      <vt:lpstr>Illustration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MEDC</dc:creator>
  <cp:lastModifiedBy>Dinorah Rivera</cp:lastModifiedBy>
  <cp:revision>19</cp:revision>
  <dcterms:created xsi:type="dcterms:W3CDTF">2013-05-22T16:18:53Z</dcterms:created>
  <dcterms:modified xsi:type="dcterms:W3CDTF">2013-08-23T08:07:44Z</dcterms:modified>
</cp:coreProperties>
</file>