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9" r:id="rId11"/>
    <p:sldId id="267" r:id="rId12"/>
    <p:sldId id="270" r:id="rId13"/>
    <p:sldId id="271" r:id="rId14"/>
    <p:sldId id="275" r:id="rId15"/>
    <p:sldId id="272" r:id="rId16"/>
    <p:sldId id="273" r:id="rId17"/>
    <p:sldId id="274" r:id="rId18"/>
    <p:sldId id="276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118" autoAdjust="0"/>
    <p:restoredTop sz="94660"/>
  </p:normalViewPr>
  <p:slideViewPr>
    <p:cSldViewPr>
      <p:cViewPr varScale="1">
        <p:scale>
          <a:sx n="64" d="100"/>
          <a:sy n="64" d="100"/>
        </p:scale>
        <p:origin x="-133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598BE-7E3E-4D5B-89D5-7E59C1383451}" type="datetimeFigureOut">
              <a:rPr lang="en-US" smtClean="0"/>
              <a:pPr/>
              <a:t>7/1/2012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D1D76-2122-4805-A8D0-AA474A8D56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598BE-7E3E-4D5B-89D5-7E59C1383451}" type="datetimeFigureOut">
              <a:rPr lang="en-US" smtClean="0"/>
              <a:pPr/>
              <a:t>7/1/2012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D1D76-2122-4805-A8D0-AA474A8D56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598BE-7E3E-4D5B-89D5-7E59C1383451}" type="datetimeFigureOut">
              <a:rPr lang="en-US" smtClean="0"/>
              <a:pPr/>
              <a:t>7/1/2012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D1D76-2122-4805-A8D0-AA474A8D56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buFont typeface="Arial" pitchFamily="34" charset="0"/>
              <a:buChar char="•"/>
              <a:defRPr>
                <a:latin typeface="Adobe Fan Heiti Std B"/>
                <a:ea typeface="Adobe Fan Heiti Std B"/>
              </a:defRPr>
            </a:lvl2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▲Second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598BE-7E3E-4D5B-89D5-7E59C1383451}" type="datetimeFigureOut">
              <a:rPr lang="en-US" smtClean="0"/>
              <a:pPr/>
              <a:t>7/1/2012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D1D76-2122-4805-A8D0-AA474A8D56E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598BE-7E3E-4D5B-89D5-7E59C1383451}" type="datetimeFigureOut">
              <a:rPr lang="en-US" smtClean="0"/>
              <a:pPr/>
              <a:t>7/1/2012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D1D76-2122-4805-A8D0-AA474A8D56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598BE-7E3E-4D5B-89D5-7E59C1383451}" type="datetimeFigureOut">
              <a:rPr lang="en-US" smtClean="0"/>
              <a:pPr/>
              <a:t>7/1/2012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D1D76-2122-4805-A8D0-AA474A8D56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598BE-7E3E-4D5B-89D5-7E59C1383451}" type="datetimeFigureOut">
              <a:rPr lang="en-US" smtClean="0"/>
              <a:pPr/>
              <a:t>7/1/2012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D1D76-2122-4805-A8D0-AA474A8D56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598BE-7E3E-4D5B-89D5-7E59C1383451}" type="datetimeFigureOut">
              <a:rPr lang="en-US" smtClean="0"/>
              <a:pPr/>
              <a:t>7/1/2012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D1D76-2122-4805-A8D0-AA474A8D56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598BE-7E3E-4D5B-89D5-7E59C1383451}" type="datetimeFigureOut">
              <a:rPr lang="en-US" smtClean="0"/>
              <a:pPr/>
              <a:t>7/1/2012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D1D76-2122-4805-A8D0-AA474A8D56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598BE-7E3E-4D5B-89D5-7E59C1383451}" type="datetimeFigureOut">
              <a:rPr lang="en-US" smtClean="0"/>
              <a:pPr/>
              <a:t>7/1/2012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D1D76-2122-4805-A8D0-AA474A8D56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598BE-7E3E-4D5B-89D5-7E59C1383451}" type="datetimeFigureOut">
              <a:rPr lang="en-US" smtClean="0"/>
              <a:pPr/>
              <a:t>7/1/2012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EDD1D76-2122-4805-A8D0-AA474A8D56E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36598BE-7E3E-4D5B-89D5-7E59C1383451}" type="datetimeFigureOut">
              <a:rPr lang="en-US" smtClean="0"/>
              <a:pPr/>
              <a:t>7/1/2012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EDD1D76-2122-4805-A8D0-AA474A8D56EA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28600"/>
            <a:ext cx="7924800" cy="29718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Creating Child Safe Environments After a </a:t>
            </a:r>
            <a:r>
              <a:rPr lang="en-US" dirty="0" smtClean="0"/>
              <a:t>Disaster</a:t>
            </a:r>
            <a:br>
              <a:rPr lang="en-US" dirty="0" smtClean="0"/>
            </a:br>
            <a:r>
              <a:rPr lang="en-US" dirty="0" smtClean="0"/>
              <a:t>Session I: </a:t>
            </a:r>
            <a:r>
              <a:rPr lang="en-US" dirty="0" smtClean="0"/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3048000"/>
            <a:ext cx="7778496" cy="3505200"/>
          </a:xfrm>
        </p:spPr>
        <p:txBody>
          <a:bodyPr numCol="1">
            <a:normAutofit lnSpcReduction="10000"/>
          </a:bodyPr>
          <a:lstStyle/>
          <a:p>
            <a:pPr algn="ctr"/>
            <a:r>
              <a:rPr lang="en-US" sz="1800" dirty="0" smtClean="0"/>
              <a:t>Dr. Beverly J. Buckles, DSW</a:t>
            </a:r>
          </a:p>
          <a:p>
            <a:pPr algn="ctr"/>
            <a:r>
              <a:rPr lang="en-US" sz="1800" dirty="0" smtClean="0"/>
              <a:t>Dean, School of Behavioral Health</a:t>
            </a:r>
          </a:p>
          <a:p>
            <a:pPr algn="ctr"/>
            <a:r>
              <a:rPr lang="en-US" sz="1800" dirty="0" smtClean="0"/>
              <a:t>Chair and Professor, Department of Social Work and Social Ecology</a:t>
            </a:r>
          </a:p>
          <a:p>
            <a:pPr algn="ctr"/>
            <a:r>
              <a:rPr lang="en-US" sz="1800" dirty="0" smtClean="0"/>
              <a:t>Co-Chair, International Behavioral Health Trauma Team</a:t>
            </a:r>
          </a:p>
          <a:p>
            <a:pPr algn="ctr"/>
            <a:r>
              <a:rPr lang="en-US" sz="1800" dirty="0" smtClean="0"/>
              <a:t>Loma Linda University</a:t>
            </a:r>
          </a:p>
          <a:p>
            <a:pPr algn="ctr"/>
            <a:endParaRPr lang="en-US" sz="1800" dirty="0" smtClean="0"/>
          </a:p>
          <a:p>
            <a:pPr algn="ctr"/>
            <a:r>
              <a:rPr lang="en-US" sz="1800" dirty="0" smtClean="0"/>
              <a:t>Dr. Kimberly R. Freeman, PhD</a:t>
            </a:r>
          </a:p>
          <a:p>
            <a:pPr marL="284163" indent="-284163" algn="ctr"/>
            <a:r>
              <a:rPr lang="en-US" sz="1800" dirty="0" smtClean="0"/>
              <a:t>Associate Executive Chair  and Associate Professor, Department of Social Work and Social Ecology</a:t>
            </a:r>
          </a:p>
          <a:p>
            <a:pPr marL="284163" indent="-284163" algn="ctr"/>
            <a:r>
              <a:rPr lang="en-US" sz="1800" dirty="0" smtClean="0"/>
              <a:t>Member, International Behavioral Health Trauma Team</a:t>
            </a:r>
          </a:p>
          <a:p>
            <a:pPr marL="284163" indent="-284163" algn="ctr"/>
            <a:r>
              <a:rPr lang="en-US" sz="1800" dirty="0" smtClean="0"/>
              <a:t>Loma Linda University</a:t>
            </a:r>
            <a:endParaRPr lang="en-US" sz="18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Identify shelter  volunteers in advance:</a:t>
            </a:r>
          </a:p>
          <a:p>
            <a:pPr lvl="1"/>
            <a:r>
              <a:rPr lang="en-US" dirty="0" smtClean="0">
                <a:latin typeface="+mn-lt"/>
              </a:rPr>
              <a:t>-Who </a:t>
            </a:r>
            <a:r>
              <a:rPr lang="en-US" dirty="0" smtClean="0">
                <a:latin typeface="+mn-lt"/>
              </a:rPr>
              <a:t>should you look for?</a:t>
            </a:r>
          </a:p>
          <a:p>
            <a:pPr lvl="2"/>
            <a:r>
              <a:rPr lang="en-US" dirty="0" smtClean="0"/>
              <a:t>Ideally individuals with experience working with children of varying ages</a:t>
            </a:r>
          </a:p>
          <a:p>
            <a:pPr lvl="2"/>
            <a:r>
              <a:rPr lang="en-US" dirty="0" smtClean="0"/>
              <a:t>Adult male volunteers should be included to assist with safety issues and to help with needs of older male children</a:t>
            </a:r>
          </a:p>
          <a:p>
            <a:pPr lvl="2"/>
            <a:r>
              <a:rPr lang="en-US" dirty="0" smtClean="0"/>
              <a:t>Dependable, emotionally stable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Shelter Volunteers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Shelter Volunteers: How Many?</a:t>
            </a:r>
            <a:endParaRPr lang="en-US" dirty="0">
              <a:solidFill>
                <a:schemeClr val="bg1"/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685797" y="2037953"/>
          <a:ext cx="7848602" cy="4267416"/>
        </p:xfrm>
        <a:graphic>
          <a:graphicData uri="http://schemas.openxmlformats.org/drawingml/2006/table">
            <a:tbl>
              <a:tblPr/>
              <a:tblGrid>
                <a:gridCol w="2975501"/>
                <a:gridCol w="1967274"/>
                <a:gridCol w="2905827"/>
              </a:tblGrid>
              <a:tr h="552630"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2000" dirty="0" smtClean="0">
                        <a:latin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latin typeface="Calibri"/>
                          <a:cs typeface="Times New Roman"/>
                        </a:rPr>
                        <a:t>Suggested  Guidelines for</a:t>
                      </a:r>
                      <a:r>
                        <a:rPr lang="en-US" sz="2000" baseline="0" dirty="0" smtClean="0">
                          <a:latin typeface="Calibri"/>
                          <a:cs typeface="Times New Roman"/>
                        </a:rPr>
                        <a:t> Adult</a:t>
                      </a:r>
                      <a:r>
                        <a:rPr lang="en-US" sz="2000" dirty="0" smtClean="0">
                          <a:latin typeface="Calibri"/>
                          <a:cs typeface="Times New Roman"/>
                        </a:rPr>
                        <a:t> </a:t>
                      </a:r>
                      <a:r>
                        <a:rPr lang="en-US" sz="2000" dirty="0">
                          <a:latin typeface="Calibri"/>
                          <a:cs typeface="Times New Roman"/>
                        </a:rPr>
                        <a:t>to Child Ratios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5469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>
                          <a:latin typeface="Calibri"/>
                          <a:cs typeface="Times New Roman"/>
                        </a:rPr>
                        <a:t># of Adult Volunteers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Calibri"/>
                          <a:cs typeface="Times New Roman"/>
                        </a:rPr>
                        <a:t># of Children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Calibri"/>
                          <a:cs typeface="Times New Roman"/>
                        </a:rPr>
                        <a:t>Age of Children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469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latin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Calibri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Calibri"/>
                          <a:cs typeface="Times New Roman"/>
                        </a:rPr>
                        <a:t>Under 24 months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469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latin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latin typeface="Calibri"/>
                          <a:cs typeface="Times New Roman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Calibri"/>
                          <a:cs typeface="Times New Roman"/>
                        </a:rPr>
                        <a:t>25 to 35 months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469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latin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latin typeface="Calibri"/>
                          <a:cs typeface="Times New Roman"/>
                        </a:rPr>
                        <a:t>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Calibri"/>
                          <a:cs typeface="Times New Roman"/>
                        </a:rPr>
                        <a:t>36 months to 5 years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469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latin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latin typeface="Calibri"/>
                          <a:cs typeface="Times New Roman"/>
                        </a:rPr>
                        <a:t>11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Calibri"/>
                          <a:cs typeface="Times New Roman"/>
                        </a:rPr>
                        <a:t>6 to 9 years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469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latin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latin typeface="Calibri"/>
                          <a:cs typeface="Times New Roman"/>
                        </a:rPr>
                        <a:t>11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Calibri"/>
                          <a:cs typeface="Times New Roman"/>
                        </a:rPr>
                        <a:t>9 to 12 years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469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latin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Calibri"/>
                          <a:cs typeface="Times New Roman"/>
                        </a:rPr>
                        <a:t>11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Calibri"/>
                          <a:cs typeface="Times New Roman"/>
                        </a:rPr>
                        <a:t>13 to 16 years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74965">
                <a:tc gridSpan="3">
                  <a:txBody>
                    <a:bodyPr/>
                    <a:lstStyle/>
                    <a:p>
                      <a:pPr marL="285750" marR="0" indent="-28575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Calibri"/>
                          <a:cs typeface="Times New Roman"/>
                        </a:rPr>
                        <a:t>*2-3 Floating volunteers to assist in monitoring safety and  </a:t>
                      </a:r>
                      <a:r>
                        <a:rPr lang="en-US" sz="2000" dirty="0" smtClean="0">
                          <a:latin typeface="Calibri"/>
                          <a:cs typeface="Times New Roman"/>
                        </a:rPr>
                        <a:t>assisting </a:t>
                      </a:r>
                      <a:r>
                        <a:rPr lang="en-US" sz="2000" dirty="0">
                          <a:latin typeface="Calibri"/>
                          <a:cs typeface="Times New Roman"/>
                        </a:rPr>
                        <a:t>with special needs, meals, etc</a:t>
                      </a:r>
                      <a:r>
                        <a:rPr lang="en-US" sz="2000" dirty="0" smtClean="0">
                          <a:latin typeface="Calibri"/>
                          <a:cs typeface="Times New Roman"/>
                        </a:rPr>
                        <a:t>.</a:t>
                      </a:r>
                      <a:endParaRPr lang="en-US" sz="2000" dirty="0">
                        <a:latin typeface="Calibri"/>
                        <a:cs typeface="Times New Roman"/>
                      </a:endParaRPr>
                    </a:p>
                  </a:txBody>
                  <a:tcPr marL="45720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3400" y="2133600"/>
            <a:ext cx="8229600" cy="438912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If </a:t>
            </a:r>
            <a:r>
              <a:rPr lang="en-US" dirty="0" smtClean="0"/>
              <a:t>children are likely to spend the night at the shelter then additional volunteer staff need to be identified for the night </a:t>
            </a:r>
            <a:r>
              <a:rPr lang="en-US" dirty="0" smtClean="0"/>
              <a:t>shift</a:t>
            </a:r>
          </a:p>
          <a:p>
            <a:endParaRPr lang="en-US" dirty="0" smtClean="0"/>
          </a:p>
          <a:p>
            <a:r>
              <a:rPr lang="en-US" dirty="0" smtClean="0"/>
              <a:t>There should always be a minimum of two volunteers awake at night to provide safety when children sleep in the same </a:t>
            </a:r>
            <a:r>
              <a:rPr lang="en-US" dirty="0" smtClean="0"/>
              <a:t>room</a:t>
            </a:r>
          </a:p>
          <a:p>
            <a:endParaRPr lang="en-US" dirty="0" smtClean="0"/>
          </a:p>
          <a:p>
            <a:r>
              <a:rPr lang="en-US" dirty="0" smtClean="0"/>
              <a:t>More night volunteers are needed if the children are located in multiple rooms in the shelter, i.e., there should be a minimum of one volunteer awake at all times for each additional room where children are sleeping. Note: These extra volunteers are in addition to the two volunteers overseeing the shelter at night.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52400" y="533400"/>
            <a:ext cx="8991600" cy="1143000"/>
          </a:xfrm>
        </p:spPr>
        <p:txBody>
          <a:bodyPr>
            <a:normAutofit/>
          </a:bodyPr>
          <a:lstStyle/>
          <a:p>
            <a:pPr lvl="0"/>
            <a:r>
              <a:rPr lang="en-US" sz="4800" dirty="0" smtClean="0"/>
              <a:t>Volunteers—Additional Needs</a:t>
            </a:r>
            <a:endParaRPr lang="en-US" sz="48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US" dirty="0" smtClean="0"/>
              <a:t>Provide orientation of shelter guidelines and safety </a:t>
            </a:r>
            <a:r>
              <a:rPr lang="en-US" dirty="0" smtClean="0"/>
              <a:t>issues</a:t>
            </a:r>
          </a:p>
          <a:p>
            <a:pPr lvl="0"/>
            <a:endParaRPr lang="en-US" dirty="0" smtClean="0"/>
          </a:p>
          <a:p>
            <a:pPr lvl="0"/>
            <a:r>
              <a:rPr lang="en-US" dirty="0" smtClean="0"/>
              <a:t>Develop a general plan of tasks assignments that need to be done in the event of a </a:t>
            </a:r>
            <a:r>
              <a:rPr lang="en-US" dirty="0" smtClean="0"/>
              <a:t>disaster</a:t>
            </a:r>
          </a:p>
          <a:p>
            <a:pPr lvl="0"/>
            <a:endParaRPr lang="en-US" dirty="0" smtClean="0"/>
          </a:p>
          <a:p>
            <a:pPr lvl="0"/>
            <a:r>
              <a:rPr lang="en-US" dirty="0" smtClean="0"/>
              <a:t>Review/train individuals to be aware of volunteer </a:t>
            </a:r>
            <a:r>
              <a:rPr lang="en-US" dirty="0" smtClean="0"/>
              <a:t>functions</a:t>
            </a:r>
          </a:p>
          <a:p>
            <a:pPr lvl="0"/>
            <a:endParaRPr lang="en-US" dirty="0" smtClean="0"/>
          </a:p>
          <a:p>
            <a:pPr lvl="0"/>
            <a:r>
              <a:rPr lang="en-US" dirty="0" smtClean="0"/>
              <a:t>Emphasize safety and child protection needs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Preparing Volunteers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Review/train </a:t>
            </a:r>
            <a:r>
              <a:rPr lang="en-US" dirty="0" smtClean="0"/>
              <a:t>volunteers to understand how to identify and support basic physical and emotional needs of </a:t>
            </a:r>
            <a:r>
              <a:rPr lang="en-US" dirty="0" smtClean="0"/>
              <a:t>children</a:t>
            </a:r>
          </a:p>
          <a:p>
            <a:pPr lvl="0"/>
            <a:endParaRPr lang="en-US" dirty="0" smtClean="0"/>
          </a:p>
          <a:p>
            <a:pPr lvl="0"/>
            <a:r>
              <a:rPr lang="en-US" dirty="0" smtClean="0"/>
              <a:t>Review/train volunteers how to interview parents to collect contact information and basic information of each </a:t>
            </a:r>
            <a:r>
              <a:rPr lang="en-US" dirty="0" smtClean="0"/>
              <a:t>child</a:t>
            </a:r>
          </a:p>
          <a:p>
            <a:pPr lvl="0">
              <a:buNone/>
            </a:pPr>
            <a:endParaRPr lang="en-US" dirty="0" smtClean="0"/>
          </a:p>
          <a:p>
            <a:pPr lvl="0"/>
            <a:r>
              <a:rPr lang="en-US" dirty="0" smtClean="0"/>
              <a:t>Review/train volunteers how to address distress and disruptive behaviors of parents and/or children 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Preparing Volunteers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2800" dirty="0" smtClean="0"/>
              <a:t>Registering </a:t>
            </a:r>
            <a:r>
              <a:rPr lang="en-US" sz="2800" dirty="0" smtClean="0"/>
              <a:t>Children</a:t>
            </a:r>
          </a:p>
          <a:p>
            <a:pPr lvl="1"/>
            <a:r>
              <a:rPr lang="en-US" dirty="0" smtClean="0"/>
              <a:t>-Completing </a:t>
            </a:r>
            <a:r>
              <a:rPr lang="en-US" dirty="0" smtClean="0"/>
              <a:t>Data </a:t>
            </a:r>
            <a:r>
              <a:rPr lang="en-US" dirty="0" smtClean="0"/>
              <a:t>Forms(See </a:t>
            </a:r>
            <a:r>
              <a:rPr lang="en-US" dirty="0" smtClean="0"/>
              <a:t>attached)</a:t>
            </a:r>
          </a:p>
          <a:p>
            <a:pPr lvl="1"/>
            <a:r>
              <a:rPr lang="en-US" dirty="0" smtClean="0"/>
              <a:t>-Parent </a:t>
            </a:r>
            <a:r>
              <a:rPr lang="en-US" dirty="0" smtClean="0"/>
              <a:t>contact and emergency information</a:t>
            </a:r>
          </a:p>
          <a:p>
            <a:pPr lvl="1"/>
            <a:r>
              <a:rPr lang="en-US" dirty="0" smtClean="0"/>
              <a:t>-Take </a:t>
            </a:r>
            <a:r>
              <a:rPr lang="en-US" dirty="0" smtClean="0"/>
              <a:t>pictures (child, parents, extended family)</a:t>
            </a:r>
          </a:p>
          <a:p>
            <a:pPr lvl="1"/>
            <a:r>
              <a:rPr lang="en-US" dirty="0" smtClean="0"/>
              <a:t>-Create </a:t>
            </a:r>
            <a:r>
              <a:rPr lang="en-US" dirty="0" smtClean="0"/>
              <a:t>family board (when possible for each child)</a:t>
            </a:r>
          </a:p>
          <a:p>
            <a:pPr lvl="2"/>
            <a:r>
              <a:rPr lang="en-US" sz="2400" dirty="0" smtClean="0"/>
              <a:t>Know who can visit and pick up each child</a:t>
            </a:r>
          </a:p>
          <a:p>
            <a:pPr lvl="2"/>
            <a:r>
              <a:rPr lang="en-US" sz="2400" dirty="0" smtClean="0"/>
              <a:t>Post in visible location for children as a source of comfort and for ease of access to all volunteer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Operating the Shelter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2800" dirty="0" smtClean="0"/>
              <a:t>General guidelines for working with children</a:t>
            </a:r>
          </a:p>
          <a:p>
            <a:pPr lvl="1"/>
            <a:r>
              <a:rPr lang="en-US" dirty="0" smtClean="0">
                <a:latin typeface="+mn-lt"/>
              </a:rPr>
              <a:t>-May </a:t>
            </a:r>
            <a:r>
              <a:rPr lang="en-US" dirty="0" smtClean="0">
                <a:latin typeface="+mn-lt"/>
              </a:rPr>
              <a:t>be stunned, in shock or experiencing some degree of dissociation that can be made worse if not protect from reoccurring traumatic stimuli</a:t>
            </a:r>
          </a:p>
          <a:p>
            <a:pPr lvl="2"/>
            <a:r>
              <a:rPr lang="en-US" sz="2400" dirty="0" smtClean="0"/>
              <a:t>Where possible, direct ambulatory children away from destruction stimuli, including injured survivors</a:t>
            </a:r>
          </a:p>
          <a:p>
            <a:pPr lvl="2"/>
            <a:r>
              <a:rPr lang="en-US" sz="2400" dirty="0" smtClean="0"/>
              <a:t>Use </a:t>
            </a:r>
            <a:r>
              <a:rPr lang="en-US" sz="2400" dirty="0" smtClean="0"/>
              <a:t>kind but give firm direction when needed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Working with the Childre</a:t>
            </a:r>
            <a:r>
              <a:rPr lang="en-US" dirty="0" smtClean="0"/>
              <a:t>n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lvl="1"/>
            <a:r>
              <a:rPr lang="en-US" dirty="0" smtClean="0">
                <a:latin typeface="+mn-lt"/>
              </a:rPr>
              <a:t>-Connect </a:t>
            </a:r>
            <a:r>
              <a:rPr lang="en-US" dirty="0" smtClean="0">
                <a:latin typeface="+mn-lt"/>
              </a:rPr>
              <a:t>to familiar people</a:t>
            </a:r>
          </a:p>
          <a:p>
            <a:pPr lvl="2"/>
            <a:r>
              <a:rPr lang="en-US" sz="2400" dirty="0" smtClean="0"/>
              <a:t>Connect to identified parents and/or family at regular intervals</a:t>
            </a:r>
          </a:p>
          <a:p>
            <a:pPr lvl="2"/>
            <a:r>
              <a:rPr lang="en-US" sz="2400" dirty="0" smtClean="0"/>
              <a:t>Provide accurate information about at regular intervals if a child has questions about their parents or </a:t>
            </a:r>
            <a:r>
              <a:rPr lang="en-US" sz="2400" dirty="0" smtClean="0"/>
              <a:t>others</a:t>
            </a:r>
          </a:p>
          <a:p>
            <a:pPr lvl="2">
              <a:buNone/>
            </a:pPr>
            <a:endParaRPr lang="en-US" sz="2400" dirty="0" smtClean="0"/>
          </a:p>
          <a:p>
            <a:pPr lvl="1"/>
            <a:r>
              <a:rPr lang="en-US" dirty="0" smtClean="0">
                <a:latin typeface="+mn-lt"/>
              </a:rPr>
              <a:t>-Support</a:t>
            </a:r>
            <a:endParaRPr lang="en-US" dirty="0" smtClean="0">
              <a:latin typeface="+mn-lt"/>
            </a:endParaRPr>
          </a:p>
          <a:p>
            <a:pPr lvl="2"/>
            <a:r>
              <a:rPr lang="en-US" sz="2400" dirty="0" smtClean="0"/>
              <a:t>Be supportive, compassionate, gentle</a:t>
            </a:r>
          </a:p>
          <a:p>
            <a:pPr lvl="2"/>
            <a:r>
              <a:rPr lang="en-US" sz="2400" dirty="0" smtClean="0"/>
              <a:t>Learn and use the names of the children when communicating with them</a:t>
            </a:r>
          </a:p>
          <a:p>
            <a:pPr lvl="2"/>
            <a:r>
              <a:rPr lang="en-US" sz="2400" dirty="0" smtClean="0"/>
              <a:t>Use nonjudgmental verbal and nonverbal communication with child</a:t>
            </a:r>
          </a:p>
          <a:p>
            <a:pPr lvl="2"/>
            <a:r>
              <a:rPr lang="en-US" sz="2400" dirty="0" smtClean="0"/>
              <a:t>However temporary use of positive relationship tools help to reconnect children and reduce sense acute </a:t>
            </a:r>
            <a:r>
              <a:rPr lang="en-US" sz="2400" dirty="0" smtClean="0"/>
              <a:t>loss</a:t>
            </a:r>
          </a:p>
          <a:p>
            <a:pPr lvl="2"/>
            <a:endParaRPr lang="en-US" sz="2400" dirty="0" smtClean="0"/>
          </a:p>
          <a:p>
            <a:pPr lvl="1"/>
            <a:r>
              <a:rPr lang="en-US" dirty="0" smtClean="0">
                <a:latin typeface="+mn-lt"/>
              </a:rPr>
              <a:t>-Triage</a:t>
            </a:r>
            <a:endParaRPr lang="en-US" dirty="0" smtClean="0">
              <a:latin typeface="+mn-lt"/>
            </a:endParaRPr>
          </a:p>
          <a:p>
            <a:pPr lvl="2"/>
            <a:r>
              <a:rPr lang="en-US" sz="2400" dirty="0" smtClean="0"/>
              <a:t>Observe physical and emotional needs (see assessment materials provided in Session II)</a:t>
            </a:r>
          </a:p>
          <a:p>
            <a:pPr lvl="2"/>
            <a:r>
              <a:rPr lang="en-US" sz="2400" dirty="0" smtClean="0"/>
              <a:t>Triage with advanced medical and behavioral health professionals</a:t>
            </a:r>
          </a:p>
          <a:p>
            <a:pPr lvl="3"/>
            <a:r>
              <a:rPr lang="en-US" dirty="0" smtClean="0"/>
              <a:t>Arrangements should be made in advance as to the location and protocol for advance professionals to see children (e.g., at local hospital or emergency medical facility)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Working with the Children—cont.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Questions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Overview: Creating Child Safe Environment </a:t>
            </a:r>
            <a:r>
              <a:rPr lang="en-US" dirty="0" smtClean="0"/>
              <a:t>Following</a:t>
            </a:r>
            <a:r>
              <a:rPr lang="en-US" dirty="0" smtClean="0"/>
              <a:t> </a:t>
            </a:r>
            <a:r>
              <a:rPr lang="en-US" dirty="0" smtClean="0"/>
              <a:t>a Disaster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39624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In the aftermath of a disaster all children need a safe place  away from danger and other frightening experiences</a:t>
            </a:r>
          </a:p>
          <a:p>
            <a:endParaRPr lang="en-US" dirty="0" smtClean="0"/>
          </a:p>
          <a:p>
            <a:r>
              <a:rPr lang="en-US" dirty="0" smtClean="0"/>
              <a:t>Parents and caregivers need a place for children to stay while they work  find safe housing, secure food, water, work, etc.</a:t>
            </a:r>
          </a:p>
          <a:p>
            <a:endParaRPr lang="en-US" dirty="0" smtClean="0"/>
          </a:p>
          <a:p>
            <a:r>
              <a:rPr lang="en-US" dirty="0" smtClean="0"/>
              <a:t>Creating Child Safe Environments requires planning and consideration of the needs  of children following disasters.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438912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Establishing child safe environments requires that we</a:t>
            </a:r>
            <a:r>
              <a:rPr lang="en-US" dirty="0" smtClean="0"/>
              <a:t>:</a:t>
            </a:r>
          </a:p>
          <a:p>
            <a:pPr>
              <a:buNone/>
            </a:pPr>
            <a:endParaRPr lang="en-US" dirty="0" smtClean="0"/>
          </a:p>
          <a:p>
            <a:pPr lvl="1"/>
            <a:r>
              <a:rPr lang="en-US" dirty="0" smtClean="0">
                <a:latin typeface="+mn-lt"/>
              </a:rPr>
              <a:t>-Protect-establish </a:t>
            </a:r>
            <a:r>
              <a:rPr lang="en-US" dirty="0" smtClean="0">
                <a:latin typeface="+mn-lt"/>
              </a:rPr>
              <a:t>a shelter/safe </a:t>
            </a:r>
            <a:r>
              <a:rPr lang="en-US" dirty="0" smtClean="0">
                <a:latin typeface="+mn-lt"/>
              </a:rPr>
              <a:t>zone</a:t>
            </a:r>
          </a:p>
          <a:p>
            <a:pPr lvl="1"/>
            <a:endParaRPr lang="en-US" dirty="0" smtClean="0">
              <a:latin typeface="+mn-lt"/>
            </a:endParaRPr>
          </a:p>
          <a:p>
            <a:pPr lvl="1"/>
            <a:r>
              <a:rPr lang="en-US" dirty="0" smtClean="0">
                <a:latin typeface="+mn-lt"/>
              </a:rPr>
              <a:t>-Direct-away </a:t>
            </a:r>
            <a:r>
              <a:rPr lang="en-US" dirty="0" smtClean="0">
                <a:latin typeface="+mn-lt"/>
              </a:rPr>
              <a:t>from destruction/disaster </a:t>
            </a:r>
            <a:r>
              <a:rPr lang="en-US" dirty="0" smtClean="0">
                <a:latin typeface="+mn-lt"/>
              </a:rPr>
              <a:t>site</a:t>
            </a:r>
          </a:p>
          <a:p>
            <a:pPr lvl="1"/>
            <a:endParaRPr lang="en-US" dirty="0" smtClean="0">
              <a:latin typeface="+mn-lt"/>
            </a:endParaRPr>
          </a:p>
          <a:p>
            <a:pPr lvl="1"/>
            <a:r>
              <a:rPr lang="en-US" dirty="0" smtClean="0">
                <a:latin typeface="+mn-lt"/>
              </a:rPr>
              <a:t>-Connect-to </a:t>
            </a:r>
            <a:r>
              <a:rPr lang="en-US" dirty="0" smtClean="0">
                <a:latin typeface="+mn-lt"/>
              </a:rPr>
              <a:t>parents, relatives on regular </a:t>
            </a:r>
            <a:r>
              <a:rPr lang="en-US" dirty="0" smtClean="0">
                <a:latin typeface="+mn-lt"/>
              </a:rPr>
              <a:t>intervals</a:t>
            </a:r>
          </a:p>
          <a:p>
            <a:pPr lvl="1"/>
            <a:endParaRPr lang="en-US" dirty="0" smtClean="0">
              <a:latin typeface="+mn-lt"/>
            </a:endParaRPr>
          </a:p>
          <a:p>
            <a:pPr lvl="1"/>
            <a:r>
              <a:rPr lang="en-US" dirty="0" smtClean="0">
                <a:latin typeface="+mn-lt"/>
              </a:rPr>
              <a:t>-Support-by </a:t>
            </a:r>
            <a:r>
              <a:rPr lang="en-US" dirty="0" smtClean="0">
                <a:latin typeface="+mn-lt"/>
              </a:rPr>
              <a:t>providing emotionally safe environment </a:t>
            </a:r>
            <a:r>
              <a:rPr lang="en-US" dirty="0" smtClean="0">
                <a:latin typeface="+mn-lt"/>
              </a:rPr>
              <a:t>          </a:t>
            </a:r>
            <a:r>
              <a:rPr lang="en-US" i="1" dirty="0" smtClean="0">
                <a:latin typeface="+mn-lt"/>
              </a:rPr>
              <a:t>(Addressed in Session II)</a:t>
            </a:r>
          </a:p>
          <a:p>
            <a:pPr lvl="1"/>
            <a:endParaRPr lang="en-US" dirty="0" smtClean="0">
              <a:latin typeface="+mn-lt"/>
            </a:endParaRPr>
          </a:p>
          <a:p>
            <a:pPr marL="630238" lvl="1" indent="-236538"/>
            <a:r>
              <a:rPr lang="en-US" dirty="0" smtClean="0">
                <a:latin typeface="+mn-lt"/>
              </a:rPr>
              <a:t>-Triage-general </a:t>
            </a:r>
            <a:r>
              <a:rPr lang="en-US" dirty="0" smtClean="0">
                <a:latin typeface="+mn-lt"/>
              </a:rPr>
              <a:t>assessment of physical and emotional needs and triaging to advanced professionals as </a:t>
            </a:r>
            <a:r>
              <a:rPr lang="en-US" dirty="0" smtClean="0">
                <a:latin typeface="+mn-lt"/>
              </a:rPr>
              <a:t>appropriate </a:t>
            </a:r>
          </a:p>
          <a:p>
            <a:pPr marL="630238" lvl="1" indent="-236538"/>
            <a:r>
              <a:rPr lang="en-US" i="1" dirty="0" smtClean="0">
                <a:latin typeface="+mn-lt"/>
              </a:rPr>
              <a:t>(Addressed in Session II) </a:t>
            </a:r>
          </a:p>
          <a:p>
            <a:pPr marL="630238" lvl="1" indent="-236538"/>
            <a:endParaRPr lang="en-US" dirty="0" smtClean="0">
              <a:latin typeface="+mn-lt"/>
            </a:endParaRPr>
          </a:p>
          <a:p>
            <a:pPr lvl="1"/>
            <a:endParaRPr lang="en-US" dirty="0">
              <a:latin typeface="+mn-lt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Overview: Creating Child Safe Environment After a Disaster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84632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en-US" sz="2000" dirty="0" smtClean="0"/>
              <a:t>Preparation is Key: </a:t>
            </a:r>
          </a:p>
          <a:p>
            <a:pPr lvl="1">
              <a:spcBef>
                <a:spcPts val="0"/>
              </a:spcBef>
            </a:pPr>
            <a:endParaRPr lang="en-US" sz="2000" dirty="0" smtClean="0">
              <a:latin typeface="+mn-lt"/>
            </a:endParaRPr>
          </a:p>
          <a:p>
            <a:pPr lvl="1">
              <a:spcBef>
                <a:spcPts val="0"/>
              </a:spcBef>
            </a:pPr>
            <a:r>
              <a:rPr lang="en-US" sz="2000" dirty="0" smtClean="0">
                <a:latin typeface="+mn-lt"/>
              </a:rPr>
              <a:t>-Know </a:t>
            </a:r>
            <a:r>
              <a:rPr lang="en-US" sz="2000" dirty="0" smtClean="0">
                <a:latin typeface="+mn-lt"/>
              </a:rPr>
              <a:t>your </a:t>
            </a:r>
            <a:r>
              <a:rPr lang="en-US" sz="2000" dirty="0" smtClean="0">
                <a:latin typeface="+mn-lt"/>
              </a:rPr>
              <a:t>community</a:t>
            </a:r>
            <a:endParaRPr lang="en-US" sz="2000" dirty="0" smtClean="0">
              <a:latin typeface="+mn-lt"/>
            </a:endParaRPr>
          </a:p>
          <a:p>
            <a:pPr lvl="1">
              <a:spcBef>
                <a:spcPts val="0"/>
              </a:spcBef>
            </a:pPr>
            <a:endParaRPr lang="en-US" sz="2000" dirty="0" smtClean="0">
              <a:latin typeface="+mn-lt"/>
            </a:endParaRPr>
          </a:p>
          <a:p>
            <a:pPr lvl="1">
              <a:spcBef>
                <a:spcPts val="0"/>
              </a:spcBef>
            </a:pPr>
            <a:r>
              <a:rPr lang="en-US" sz="2000" dirty="0" smtClean="0">
                <a:latin typeface="+mn-lt"/>
              </a:rPr>
              <a:t>-Establish </a:t>
            </a:r>
            <a:r>
              <a:rPr lang="en-US" sz="2000" dirty="0" smtClean="0">
                <a:latin typeface="+mn-lt"/>
              </a:rPr>
              <a:t>how many sites will be need, i.e., enough to care  for the children in your </a:t>
            </a:r>
            <a:r>
              <a:rPr lang="en-US" sz="2000" dirty="0" smtClean="0">
                <a:latin typeface="+mn-lt"/>
              </a:rPr>
              <a:t>community</a:t>
            </a:r>
            <a:endParaRPr lang="en-US" sz="2000" dirty="0" smtClean="0">
              <a:latin typeface="+mn-lt"/>
            </a:endParaRPr>
          </a:p>
          <a:p>
            <a:pPr lvl="1">
              <a:spcBef>
                <a:spcPts val="0"/>
              </a:spcBef>
            </a:pPr>
            <a:endParaRPr lang="en-US" sz="2000" dirty="0" smtClean="0">
              <a:latin typeface="+mn-lt"/>
            </a:endParaRPr>
          </a:p>
          <a:p>
            <a:pPr lvl="1">
              <a:spcBef>
                <a:spcPts val="0"/>
              </a:spcBef>
            </a:pPr>
            <a:r>
              <a:rPr lang="en-US" sz="2000" dirty="0" smtClean="0">
                <a:latin typeface="+mn-lt"/>
              </a:rPr>
              <a:t>-Work </a:t>
            </a:r>
            <a:r>
              <a:rPr lang="en-US" sz="2000" dirty="0" smtClean="0">
                <a:latin typeface="+mn-lt"/>
              </a:rPr>
              <a:t>with other churches and community groups to establish a plan to create and make ready multiple shelters </a:t>
            </a:r>
          </a:p>
          <a:p>
            <a:pPr lvl="2"/>
            <a:r>
              <a:rPr lang="en-US" sz="1800" dirty="0" smtClean="0"/>
              <a:t>Multiple shelters provide better access for neighborhoods (i.e., walking distance within neighborhoods as transportation may be limited)</a:t>
            </a:r>
          </a:p>
          <a:p>
            <a:pPr lvl="2"/>
            <a:r>
              <a:rPr lang="en-US" sz="1800" dirty="0" smtClean="0"/>
              <a:t>Multiple sites allow for smaller groups of neighborhood children to be together</a:t>
            </a:r>
          </a:p>
          <a:p>
            <a:pPr lvl="2"/>
            <a:r>
              <a:rPr lang="en-US" sz="1800" dirty="0" smtClean="0"/>
              <a:t>Provides more familiarity than a site where all of the children are strangers.</a:t>
            </a:r>
          </a:p>
          <a:p>
            <a:pPr>
              <a:buNone/>
            </a:pPr>
            <a:endParaRPr lang="en-US" sz="20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04800" y="381000"/>
            <a:ext cx="85344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Protect: Establishing a Safe Zone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endParaRPr lang="en-US" sz="2800" dirty="0" smtClean="0"/>
          </a:p>
          <a:p>
            <a:pPr lvl="0"/>
            <a:r>
              <a:rPr lang="en-US" sz="2800" dirty="0" smtClean="0"/>
              <a:t>Identify </a:t>
            </a:r>
            <a:r>
              <a:rPr lang="en-US" sz="2800" dirty="0" smtClean="0"/>
              <a:t>alternative locations and sites</a:t>
            </a:r>
          </a:p>
          <a:p>
            <a:pPr lvl="0"/>
            <a:endParaRPr lang="en-US" sz="2800" dirty="0" smtClean="0"/>
          </a:p>
          <a:p>
            <a:pPr lvl="1"/>
            <a:r>
              <a:rPr lang="en-US" dirty="0" smtClean="0">
                <a:latin typeface="+mn-lt"/>
              </a:rPr>
              <a:t>Alternatives provide better preparation as no one knows where a disaster will </a:t>
            </a:r>
            <a:r>
              <a:rPr lang="en-US" dirty="0" smtClean="0">
                <a:latin typeface="+mn-lt"/>
              </a:rPr>
              <a:t>strike</a:t>
            </a:r>
          </a:p>
          <a:p>
            <a:pPr lvl="1"/>
            <a:endParaRPr lang="en-US" dirty="0" smtClean="0">
              <a:latin typeface="+mn-lt"/>
            </a:endParaRPr>
          </a:p>
          <a:p>
            <a:pPr lvl="1"/>
            <a:r>
              <a:rPr lang="en-US" dirty="0" smtClean="0">
                <a:latin typeface="+mn-lt"/>
              </a:rPr>
              <a:t>Identify different community-oriented facilities (churches, schools, community centers</a:t>
            </a:r>
            <a:r>
              <a:rPr lang="en-US" dirty="0" smtClean="0">
                <a:latin typeface="+mn-lt"/>
              </a:rPr>
              <a:t>)</a:t>
            </a:r>
          </a:p>
          <a:p>
            <a:pPr lvl="1"/>
            <a:endParaRPr lang="en-US" dirty="0" smtClean="0">
              <a:latin typeface="+mn-lt"/>
            </a:endParaRPr>
          </a:p>
          <a:p>
            <a:pPr lvl="1"/>
            <a:r>
              <a:rPr lang="en-US" dirty="0" smtClean="0">
                <a:latin typeface="+mn-lt"/>
              </a:rPr>
              <a:t>Identify open land areas where temporary shelters can be erected 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Finding the best sites/locations for the Child Safe Zones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4389120"/>
          </a:xfrm>
        </p:spPr>
        <p:txBody>
          <a:bodyPr>
            <a:normAutofit fontScale="70000" lnSpcReduction="20000"/>
          </a:bodyPr>
          <a:lstStyle/>
          <a:p>
            <a:pPr lvl="0"/>
            <a:r>
              <a:rPr lang="en-US" sz="2800" dirty="0" smtClean="0"/>
              <a:t>Visit each alternative </a:t>
            </a:r>
            <a:r>
              <a:rPr lang="en-US" sz="2800" dirty="0" smtClean="0"/>
              <a:t>site</a:t>
            </a:r>
          </a:p>
          <a:p>
            <a:pPr lvl="0"/>
            <a:endParaRPr lang="en-US" sz="2800" dirty="0" smtClean="0"/>
          </a:p>
          <a:p>
            <a:pPr lvl="1"/>
            <a:r>
              <a:rPr lang="en-US" sz="2600" dirty="0" smtClean="0">
                <a:latin typeface="+mn-lt"/>
              </a:rPr>
              <a:t>-Scan </a:t>
            </a:r>
            <a:r>
              <a:rPr lang="en-US" sz="2600" dirty="0" smtClean="0">
                <a:latin typeface="+mn-lt"/>
              </a:rPr>
              <a:t>sites for safety issues </a:t>
            </a:r>
            <a:endParaRPr lang="en-US" sz="2600" dirty="0" smtClean="0">
              <a:latin typeface="+mn-lt"/>
            </a:endParaRPr>
          </a:p>
          <a:p>
            <a:pPr lvl="1"/>
            <a:endParaRPr lang="en-US" sz="2600" dirty="0" smtClean="0">
              <a:latin typeface="+mn-lt"/>
            </a:endParaRPr>
          </a:p>
          <a:p>
            <a:pPr lvl="1"/>
            <a:r>
              <a:rPr lang="en-US" sz="2600" dirty="0" smtClean="0">
                <a:latin typeface="+mn-lt"/>
              </a:rPr>
              <a:t>-Avoid </a:t>
            </a:r>
            <a:r>
              <a:rPr lang="en-US" sz="2600" dirty="0" smtClean="0">
                <a:latin typeface="+mn-lt"/>
              </a:rPr>
              <a:t>locations where there are possible dangers (e.g., construction hazards, toxins, deep water, places where children could fall, animals, other harmful elements, etc. </a:t>
            </a:r>
            <a:endParaRPr lang="en-US" sz="2600" dirty="0" smtClean="0">
              <a:latin typeface="+mn-lt"/>
            </a:endParaRPr>
          </a:p>
          <a:p>
            <a:pPr lvl="1"/>
            <a:endParaRPr lang="en-US" sz="2600" dirty="0" smtClean="0">
              <a:latin typeface="+mn-lt"/>
            </a:endParaRPr>
          </a:p>
          <a:p>
            <a:pPr lvl="1"/>
            <a:r>
              <a:rPr lang="en-US" sz="2600" dirty="0" smtClean="0">
                <a:latin typeface="+mn-lt"/>
              </a:rPr>
              <a:t>-All </a:t>
            </a:r>
            <a:r>
              <a:rPr lang="en-US" sz="2600" dirty="0" smtClean="0">
                <a:latin typeface="+mn-lt"/>
              </a:rPr>
              <a:t>selected sites must be able to be secured (i.e., protection from intruders, predatory  individuals who seek to abuse or exploit children</a:t>
            </a:r>
            <a:r>
              <a:rPr lang="en-US" sz="2600" dirty="0" smtClean="0">
                <a:latin typeface="+mn-lt"/>
              </a:rPr>
              <a:t>)</a:t>
            </a:r>
          </a:p>
          <a:p>
            <a:pPr lvl="1"/>
            <a:endParaRPr lang="en-US" sz="2600" dirty="0" smtClean="0">
              <a:latin typeface="+mn-lt"/>
            </a:endParaRPr>
          </a:p>
          <a:p>
            <a:pPr lvl="1"/>
            <a:r>
              <a:rPr lang="en-US" sz="2600" dirty="0" smtClean="0">
                <a:latin typeface="+mn-lt"/>
              </a:rPr>
              <a:t>-All </a:t>
            </a:r>
            <a:r>
              <a:rPr lang="en-US" sz="2600" dirty="0" smtClean="0">
                <a:latin typeface="+mn-lt"/>
              </a:rPr>
              <a:t>sites should be accessible (i.e., nearest proximity to medical and other resources, access to transportation routes</a:t>
            </a:r>
            <a:r>
              <a:rPr lang="en-US" sz="2600" dirty="0" smtClean="0">
                <a:latin typeface="+mn-lt"/>
              </a:rPr>
              <a:t>)</a:t>
            </a:r>
          </a:p>
          <a:p>
            <a:pPr lvl="1"/>
            <a:endParaRPr lang="en-US" dirty="0" smtClean="0"/>
          </a:p>
          <a:p>
            <a:pPr lvl="0"/>
            <a:r>
              <a:rPr lang="en-US" sz="2800" dirty="0" smtClean="0"/>
              <a:t>Develop agreements in advance that these locations will be free to use in the event of a mass disaster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Finding the best sites/locations for the Child Safe Zones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1676400"/>
            <a:ext cx="8229600" cy="4800600"/>
          </a:xfrm>
        </p:spPr>
        <p:txBody>
          <a:bodyPr numCol="1">
            <a:normAutofit fontScale="92500" lnSpcReduction="10000"/>
          </a:bodyPr>
          <a:lstStyle/>
          <a:p>
            <a:r>
              <a:rPr lang="en-US" dirty="0" smtClean="0"/>
              <a:t>Identify and secure supplies in advance </a:t>
            </a:r>
          </a:p>
          <a:p>
            <a:pPr lvl="1"/>
            <a:r>
              <a:rPr lang="en-US" dirty="0" smtClean="0">
                <a:latin typeface="+mn-lt"/>
              </a:rPr>
              <a:t>-Identify </a:t>
            </a:r>
            <a:r>
              <a:rPr lang="en-US" dirty="0" smtClean="0">
                <a:latin typeface="+mn-lt"/>
              </a:rPr>
              <a:t>a place to store all supplies (ideally can be stored in the site that will be the shelter/safe zone</a:t>
            </a:r>
          </a:p>
          <a:p>
            <a:pPr lvl="2"/>
            <a:r>
              <a:rPr lang="en-US" dirty="0" smtClean="0"/>
              <a:t>Emergency supplies (e.g., Water, First Aid, flashlight, batteries, radio, etc)</a:t>
            </a:r>
          </a:p>
          <a:p>
            <a:pPr lvl="2"/>
            <a:r>
              <a:rPr lang="en-US" dirty="0" smtClean="0"/>
              <a:t>Food/snacks (7-10 days) </a:t>
            </a:r>
          </a:p>
          <a:p>
            <a:pPr lvl="2"/>
            <a:r>
              <a:rPr lang="en-US" dirty="0" smtClean="0"/>
              <a:t>Eating and serving utensils, plates, paper towels, etc</a:t>
            </a:r>
          </a:p>
          <a:p>
            <a:pPr lvl="2"/>
            <a:r>
              <a:rPr lang="en-US" dirty="0" smtClean="0"/>
              <a:t>Blankets</a:t>
            </a:r>
          </a:p>
          <a:p>
            <a:pPr lvl="2"/>
            <a:r>
              <a:rPr lang="en-US" dirty="0" smtClean="0"/>
              <a:t>Diapers</a:t>
            </a:r>
          </a:p>
          <a:p>
            <a:pPr lvl="2"/>
            <a:r>
              <a:rPr lang="en-US" dirty="0" smtClean="0"/>
              <a:t>Personal hygiene items for adolescents (bath soap, toothbrushes, tooth paste, deodorant and feminine hygiene products)</a:t>
            </a:r>
          </a:p>
          <a:p>
            <a:pPr lvl="2"/>
            <a:r>
              <a:rPr lang="en-US" dirty="0" smtClean="0"/>
              <a:t>Magnifying glasses or hand-held magnifying lens for children with vision problems</a:t>
            </a:r>
          </a:p>
          <a:p>
            <a:pPr lvl="2"/>
            <a:r>
              <a:rPr lang="en-US" dirty="0" smtClean="0"/>
              <a:t>Extra clothing (multiple sizes)</a:t>
            </a:r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r>
              <a:rPr lang="en-US" dirty="0" smtClean="0"/>
              <a:t>Equipping the Shelter: Supplies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2"/>
            <a:r>
              <a:rPr lang="en-US" dirty="0" smtClean="0"/>
              <a:t>General school supplies (paper, pencils, pens, chalk, crayons, etc)</a:t>
            </a:r>
          </a:p>
          <a:p>
            <a:pPr lvl="2"/>
            <a:r>
              <a:rPr lang="en-US" dirty="0" smtClean="0"/>
              <a:t>Assorted toys (consider giving each child their own toy when they enter the shelter—a toy they can take with them when they leave)</a:t>
            </a:r>
          </a:p>
          <a:p>
            <a:pPr lvl="2"/>
            <a:r>
              <a:rPr lang="en-US" dirty="0" smtClean="0"/>
              <a:t>Assorted board games (games for varying age groups, including adolescents)</a:t>
            </a:r>
          </a:p>
          <a:p>
            <a:pPr lvl="2"/>
            <a:r>
              <a:rPr lang="en-US" dirty="0" smtClean="0"/>
              <a:t>Assorted art supplies (paper, water-based paints, brushes, children’s scissors, glue, etc)</a:t>
            </a:r>
          </a:p>
          <a:p>
            <a:pPr lvl="2"/>
            <a:r>
              <a:rPr lang="en-US" dirty="0" smtClean="0"/>
              <a:t>Assorted books (books for varying age groups, including adolescents)</a:t>
            </a:r>
          </a:p>
          <a:p>
            <a:pPr lvl="2"/>
            <a:r>
              <a:rPr lang="en-US" dirty="0" smtClean="0"/>
              <a:t>Cleaning supplies (dish soap and laundry detergent)</a:t>
            </a:r>
          </a:p>
          <a:p>
            <a:pPr lvl="2"/>
            <a:r>
              <a:rPr lang="en-US" dirty="0" smtClean="0"/>
              <a:t>Camera (need ability to create and post instant pictures of children and their family)</a:t>
            </a:r>
          </a:p>
          <a:p>
            <a:pPr lvl="2"/>
            <a:r>
              <a:rPr lang="en-US" dirty="0" smtClean="0"/>
              <a:t>Telephone (consider other emergency communication devices in the event that there are extended electrical power outages)</a:t>
            </a:r>
          </a:p>
          <a:p>
            <a:endParaRPr lang="en-US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Supplies cont. 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Develop Shelter Guidelines/Policies</a:t>
            </a:r>
          </a:p>
          <a:p>
            <a:pPr lvl="1"/>
            <a:r>
              <a:rPr lang="en-US" dirty="0" smtClean="0">
                <a:latin typeface="+mn-lt"/>
              </a:rPr>
              <a:t>-Examples of policies</a:t>
            </a:r>
            <a:r>
              <a:rPr lang="en-US" dirty="0" smtClean="0">
                <a:latin typeface="+mn-lt"/>
              </a:rPr>
              <a:t>:</a:t>
            </a:r>
          </a:p>
          <a:p>
            <a:pPr lvl="2"/>
            <a:r>
              <a:rPr lang="en-US" dirty="0" smtClean="0"/>
              <a:t>No one can remove a child other than preapproved adults</a:t>
            </a:r>
          </a:p>
          <a:p>
            <a:pPr lvl="2"/>
            <a:r>
              <a:rPr lang="en-US" dirty="0" smtClean="0"/>
              <a:t>Only recognized individuals are permitted in the child safe zone</a:t>
            </a:r>
          </a:p>
          <a:p>
            <a:pPr lvl="2"/>
            <a:r>
              <a:rPr lang="en-US" dirty="0" smtClean="0"/>
              <a:t>Parents dropping off children must complete data forms</a:t>
            </a:r>
          </a:p>
          <a:p>
            <a:pPr lvl="2"/>
            <a:r>
              <a:rPr lang="en-US" dirty="0" smtClean="0"/>
              <a:t>Pictures must be taken of both parents and children</a:t>
            </a:r>
          </a:p>
          <a:p>
            <a:pPr lvl="2"/>
            <a:r>
              <a:rPr lang="en-US" dirty="0" smtClean="0"/>
              <a:t>Volunteers must at all times be aware of the location of the children assigned to them</a:t>
            </a:r>
          </a:p>
          <a:p>
            <a:pPr lvl="2"/>
            <a:r>
              <a:rPr lang="en-US" dirty="0" smtClean="0"/>
              <a:t>Positive non-conflict communication must be used at all times to de-escalate tension with parents, children, and other </a:t>
            </a:r>
            <a:r>
              <a:rPr lang="en-US" dirty="0" smtClean="0"/>
              <a:t>volunteers</a:t>
            </a:r>
          </a:p>
          <a:p>
            <a:pPr lvl="2"/>
            <a:r>
              <a:rPr lang="en-US" dirty="0" smtClean="0"/>
              <a:t>Parents and approved family members must agree to check into the shelter to provide comfort for children</a:t>
            </a:r>
          </a:p>
          <a:p>
            <a:pPr lvl="2"/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Shelter Guidelines/Policies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Custom 1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201</TotalTime>
  <Words>1395</Words>
  <Application>Microsoft Office PowerPoint</Application>
  <PresentationFormat>On-screen Show (4:3)</PresentationFormat>
  <Paragraphs>172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Flow</vt:lpstr>
      <vt:lpstr>Creating Child Safe Environments After a Disaster Session I:    </vt:lpstr>
      <vt:lpstr>Overview: Creating Child Safe Environment Following a Disaster</vt:lpstr>
      <vt:lpstr>Overview: Creating Child Safe Environment After a Disaster</vt:lpstr>
      <vt:lpstr>Protect: Establishing a Safe Zone</vt:lpstr>
      <vt:lpstr>Finding the best sites/locations for the Child Safe Zones</vt:lpstr>
      <vt:lpstr>Finding the best sites/locations for the Child Safe Zones</vt:lpstr>
      <vt:lpstr>Equipping the Shelter: Supplies</vt:lpstr>
      <vt:lpstr>Supplies cont. </vt:lpstr>
      <vt:lpstr>Shelter Guidelines/Policies</vt:lpstr>
      <vt:lpstr>Shelter Volunteers</vt:lpstr>
      <vt:lpstr>Shelter Volunteers: How Many?</vt:lpstr>
      <vt:lpstr>Volunteers—Additional Needs</vt:lpstr>
      <vt:lpstr>Preparing Volunteers</vt:lpstr>
      <vt:lpstr>Preparing Volunteers</vt:lpstr>
      <vt:lpstr>Operating the Shelter</vt:lpstr>
      <vt:lpstr>Working with the Children</vt:lpstr>
      <vt:lpstr>Working with the Children—cont.</vt:lpstr>
      <vt:lpstr>Questions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Creating Child Safe Environments After a Disaster</dc:title>
  <dc:creator>Carol</dc:creator>
  <cp:lastModifiedBy>Carol</cp:lastModifiedBy>
  <cp:revision>25</cp:revision>
  <dcterms:created xsi:type="dcterms:W3CDTF">2012-07-02T01:37:54Z</dcterms:created>
  <dcterms:modified xsi:type="dcterms:W3CDTF">2012-07-02T05:07:48Z</dcterms:modified>
</cp:coreProperties>
</file>