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23"/>
  </p:notesMasterIdLst>
  <p:handoutMasterIdLst>
    <p:handoutMasterId r:id="rId24"/>
  </p:handoutMasterIdLst>
  <p:sldIdLst>
    <p:sldId id="257" r:id="rId2"/>
    <p:sldId id="259" r:id="rId3"/>
    <p:sldId id="260" r:id="rId4"/>
    <p:sldId id="261" r:id="rId5"/>
    <p:sldId id="262" r:id="rId6"/>
    <p:sldId id="263" r:id="rId7"/>
    <p:sldId id="264" r:id="rId8"/>
    <p:sldId id="265" r:id="rId9"/>
    <p:sldId id="280" r:id="rId10"/>
    <p:sldId id="266" r:id="rId11"/>
    <p:sldId id="267" r:id="rId12"/>
    <p:sldId id="268" r:id="rId13"/>
    <p:sldId id="269" r:id="rId14"/>
    <p:sldId id="270" r:id="rId15"/>
    <p:sldId id="271" r:id="rId16"/>
    <p:sldId id="281" r:id="rId17"/>
    <p:sldId id="276" r:id="rId18"/>
    <p:sldId id="277" r:id="rId19"/>
    <p:sldId id="278" r:id="rId20"/>
    <p:sldId id="279"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481" autoAdjust="0"/>
    <p:restoredTop sz="94660"/>
  </p:normalViewPr>
  <p:slideViewPr>
    <p:cSldViewPr>
      <p:cViewPr varScale="1">
        <p:scale>
          <a:sx n="111" d="100"/>
          <a:sy n="111" d="100"/>
        </p:scale>
        <p:origin x="-808" y="-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A40F85-8E3D-624E-B3ED-B6855B620C3C}" type="datetimeFigureOut">
              <a:rPr lang="en-US" smtClean="0"/>
              <a:pPr/>
              <a:t>7/10/12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C00FE4-236A-D847-9212-6902052DE85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6ACBA2-F261-4AAB-BC8F-239993114E8A}" type="datetimeFigureOut">
              <a:rPr lang="en-US" smtClean="0"/>
              <a:pPr/>
              <a:t>7/10/12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0ABA17-8780-472B-86B4-720BC960F6B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2400" b="1" dirty="0"/>
              <a:t>Own the Vision - 50 Minutes</a:t>
            </a:r>
          </a:p>
          <a:p>
            <a:pPr eaLnBrk="1" hangingPunct="1">
              <a:spcBef>
                <a:spcPct val="0"/>
              </a:spcBef>
            </a:pPr>
            <a:endParaRPr lang="en-GB" dirty="0" smtClean="0"/>
          </a:p>
          <a:p>
            <a:pPr eaLnBrk="1" hangingPunct="1">
              <a:spcBef>
                <a:spcPct val="0"/>
              </a:spcBef>
            </a:pPr>
            <a:r>
              <a:rPr lang="en-GB" b="1" dirty="0" smtClean="0">
                <a:solidFill>
                  <a:schemeClr val="accent2"/>
                </a:solidFill>
              </a:rPr>
              <a:t>YOU NEED:</a:t>
            </a:r>
          </a:p>
          <a:p>
            <a:pPr eaLnBrk="1" hangingPunct="1">
              <a:spcBef>
                <a:spcPct val="0"/>
              </a:spcBef>
            </a:pPr>
            <a:r>
              <a:rPr lang="en-GB" dirty="0" smtClean="0"/>
              <a:t>A Power Point slide with a personal photo</a:t>
            </a:r>
          </a:p>
          <a:p>
            <a:pPr eaLnBrk="1" hangingPunct="1">
              <a:spcBef>
                <a:spcPct val="0"/>
              </a:spcBef>
            </a:pPr>
            <a:r>
              <a:rPr lang="en-GB" b="1" dirty="0" smtClean="0">
                <a:solidFill>
                  <a:srgbClr val="FF0000"/>
                </a:solidFill>
              </a:rPr>
              <a:t>Notebook p 3-8</a:t>
            </a:r>
          </a:p>
          <a:p>
            <a:pPr eaLnBrk="1" hangingPunct="1">
              <a:spcBef>
                <a:spcPct val="0"/>
              </a:spcBef>
            </a:pPr>
            <a:r>
              <a:rPr lang="en-GB" b="1" dirty="0" smtClean="0">
                <a:solidFill>
                  <a:srgbClr val="0000FF"/>
                </a:solidFill>
              </a:rPr>
              <a:t>Planner p 3-5</a:t>
            </a:r>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US" dirty="0" smtClean="0"/>
          </a:p>
          <a:p>
            <a:pPr eaLnBrk="1" hangingPunct="1">
              <a:spcBef>
                <a:spcPct val="0"/>
              </a:spcBef>
            </a:pPr>
            <a:endParaRPr lang="en-US" dirty="0" smtClean="0"/>
          </a:p>
        </p:txBody>
      </p:sp>
      <p:sp>
        <p:nvSpPr>
          <p:cNvPr id="173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C42FAD-EE82-4A16-9DB6-A40D9576C863}"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r>
              <a:rPr lang="en-US" dirty="0" smtClean="0"/>
              <a:t>Briefly tell Pastor Don </a:t>
            </a:r>
            <a:r>
              <a:rPr lang="en-US" dirty="0" err="1" smtClean="0"/>
              <a:t>MacLafferty’s</a:t>
            </a:r>
            <a:r>
              <a:rPr lang="en-US" dirty="0" smtClean="0"/>
              <a:t> story: At this time in his ministry, Don was not investing one-on-one time with his children. His life was focused on what God was doing in the church rather than what God was yearning to do in his home. </a:t>
            </a:r>
          </a:p>
          <a:p>
            <a:pPr>
              <a:buFontTx/>
              <a:buChar char="•"/>
              <a:defRPr/>
            </a:pPr>
            <a:r>
              <a:rPr lang="en-US" dirty="0" smtClean="0"/>
              <a:t>young successful pastor in church building project </a:t>
            </a:r>
          </a:p>
          <a:p>
            <a:pPr>
              <a:buFontTx/>
              <a:buChar char="•"/>
              <a:defRPr/>
            </a:pPr>
            <a:r>
              <a:rPr lang="en-US" dirty="0" smtClean="0"/>
              <a:t>wintry night – came home for supper then off to building committee meeting </a:t>
            </a:r>
          </a:p>
          <a:p>
            <a:pPr>
              <a:buFontTx/>
              <a:buChar char="•"/>
              <a:defRPr/>
            </a:pPr>
            <a:r>
              <a:rPr lang="en-US" dirty="0" smtClean="0"/>
              <a:t>said “Bye!” – Julie and Jason (ages 3 and 7) cried, “Daddy, stay home with us.” </a:t>
            </a:r>
          </a:p>
          <a:p>
            <a:pPr>
              <a:buFontTx/>
              <a:buChar char="•"/>
              <a:defRPr/>
            </a:pPr>
            <a:r>
              <a:rPr lang="en-US" dirty="0" smtClean="0"/>
              <a:t>“Can’t stay. Made a promise. </a:t>
            </a:r>
            <a:r>
              <a:rPr lang="en-US" dirty="0" err="1" smtClean="0"/>
              <a:t>Gotta</a:t>
            </a:r>
            <a:r>
              <a:rPr lang="en-US" dirty="0" smtClean="0"/>
              <a:t> go.” </a:t>
            </a:r>
          </a:p>
          <a:p>
            <a:pPr>
              <a:buFontTx/>
              <a:buChar char="•"/>
              <a:defRPr/>
            </a:pPr>
            <a:r>
              <a:rPr lang="en-US" dirty="0" smtClean="0"/>
              <a:t>They clung to Don’s neck, crying, “Daddy, you never play with us.” </a:t>
            </a:r>
          </a:p>
          <a:p>
            <a:pPr>
              <a:buFontTx/>
              <a:buChar char="•"/>
              <a:defRPr/>
            </a:pPr>
            <a:r>
              <a:rPr lang="en-US" dirty="0" smtClean="0"/>
              <a:t>Don pried their little fingers from his neck, felt no remorse, said goodbye and left. </a:t>
            </a:r>
          </a:p>
          <a:p>
            <a:pPr>
              <a:buFontTx/>
              <a:buChar char="•"/>
              <a:defRPr/>
            </a:pPr>
            <a:r>
              <a:rPr lang="en-US" dirty="0" smtClean="0"/>
              <a:t>Walking across the road to the church God got through to him. </a:t>
            </a:r>
          </a:p>
          <a:p>
            <a:pPr>
              <a:buFontTx/>
              <a:buChar char="•"/>
              <a:defRPr/>
            </a:pPr>
            <a:r>
              <a:rPr lang="en-US" dirty="0" smtClean="0"/>
              <a:t>Stood in the middle of the street, looking back and forth from the lighted church to his home. </a:t>
            </a:r>
          </a:p>
          <a:p>
            <a:pPr>
              <a:buFontTx/>
              <a:buChar char="•"/>
              <a:defRPr/>
            </a:pPr>
            <a:r>
              <a:rPr lang="en-US" dirty="0" smtClean="0"/>
              <a:t>God said, “When I come, I won’t ask you about the new church you built. I won’t ask you how many members joined your church. I will ask you “Where are Julie and Jason?” </a:t>
            </a:r>
          </a:p>
          <a:p>
            <a:pPr>
              <a:buFontTx/>
              <a:buChar char="•"/>
              <a:defRPr/>
            </a:pPr>
            <a:r>
              <a:rPr lang="en-US" dirty="0" smtClean="0"/>
              <a:t>God called this Daddy’s heart back to his children. </a:t>
            </a:r>
          </a:p>
          <a:p>
            <a:pPr>
              <a:buFontTx/>
              <a:buChar char="•"/>
              <a:defRPr/>
            </a:pPr>
            <a:r>
              <a:rPr lang="en-US" dirty="0" smtClean="0"/>
              <a:t>This experience sent Don on a journey to seek God’s will. </a:t>
            </a:r>
          </a:p>
          <a:p>
            <a:pPr>
              <a:buFontTx/>
              <a:buChar char="•"/>
              <a:defRPr/>
            </a:pPr>
            <a:r>
              <a:rPr lang="en-US" dirty="0" smtClean="0"/>
              <a:t>Don discovered God’s dreams for his own children and for all the children in His care. </a:t>
            </a:r>
          </a:p>
          <a:p>
            <a:pPr>
              <a:buFontTx/>
              <a:buChar char="•"/>
              <a:defRPr/>
            </a:pPr>
            <a:r>
              <a:rPr lang="en-US" dirty="0" smtClean="0"/>
              <a:t>The vision for Kids in Discipleship was clear to him --Need to call the hearts of parents back to their children --Need to equip parents to be the primary spiritual mentor of their own children to fulfill God’s dreams for them.</a:t>
            </a:r>
          </a:p>
          <a:p>
            <a:pPr>
              <a:defRPr/>
            </a:pPr>
            <a:endParaRPr lang="en-US" dirty="0" smtClean="0"/>
          </a:p>
          <a:p>
            <a:pPr>
              <a:defRPr/>
            </a:pPr>
            <a:r>
              <a:rPr lang="en-US" dirty="0" smtClean="0"/>
              <a:t>Consider putting in a picture of your own and personalizing the K.I.D. Vision as it relates to your and your children.</a:t>
            </a:r>
            <a:endParaRPr lang="en-US" dirty="0"/>
          </a:p>
        </p:txBody>
      </p:sp>
      <p:sp>
        <p:nvSpPr>
          <p:cNvPr id="182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5DFA4D-0F3C-4603-B404-10A465E56F0C}"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Invite a volunteer to read Deuteronomy 6:4-7. </a:t>
            </a:r>
          </a:p>
          <a:p>
            <a:pPr eaLnBrk="1" hangingPunct="1">
              <a:spcBef>
                <a:spcPct val="0"/>
              </a:spcBef>
            </a:pPr>
            <a:r>
              <a:rPr lang="en-US" dirty="0" smtClean="0"/>
              <a:t>Ask: “What is God’s dream for children?”</a:t>
            </a:r>
          </a:p>
          <a:p>
            <a:pPr marL="724384" lvl="1" indent="-278849">
              <a:spcBef>
                <a:spcPct val="20000"/>
              </a:spcBef>
              <a:buClr>
                <a:srgbClr val="084081"/>
              </a:buClr>
              <a:buFontTx/>
              <a:buChar char="•"/>
            </a:pPr>
            <a:r>
              <a:rPr lang="en-US" dirty="0" smtClean="0">
                <a:solidFill>
                  <a:srgbClr val="084081"/>
                </a:solidFill>
              </a:rPr>
              <a:t>Spiritually mentored by their parents</a:t>
            </a:r>
          </a:p>
          <a:p>
            <a:pPr marL="724384" lvl="1" indent="-278849">
              <a:spcBef>
                <a:spcPct val="20000"/>
              </a:spcBef>
              <a:buClr>
                <a:srgbClr val="084081"/>
              </a:buClr>
              <a:buFontTx/>
              <a:buChar char="•"/>
            </a:pPr>
            <a:r>
              <a:rPr lang="en-US" dirty="0" smtClean="0">
                <a:solidFill>
                  <a:srgbClr val="084081"/>
                </a:solidFill>
              </a:rPr>
              <a:t>Love the Lord with all their hearts</a:t>
            </a:r>
          </a:p>
          <a:p>
            <a:pPr marL="724384" lvl="1" indent="-278849">
              <a:spcBef>
                <a:spcPct val="20000"/>
              </a:spcBef>
              <a:buClr>
                <a:srgbClr val="084081"/>
              </a:buClr>
              <a:buFontTx/>
              <a:buChar char="•"/>
            </a:pPr>
            <a:r>
              <a:rPr lang="en-US" dirty="0" smtClean="0">
                <a:solidFill>
                  <a:srgbClr val="084081"/>
                </a:solidFill>
              </a:rPr>
              <a:t>Obey God’s commandments</a:t>
            </a:r>
          </a:p>
          <a:p>
            <a:pPr eaLnBrk="1" hangingPunct="1">
              <a:spcBef>
                <a:spcPct val="0"/>
              </a:spcBef>
            </a:pPr>
            <a:endParaRPr lang="en-US" dirty="0" smtClean="0"/>
          </a:p>
          <a:p>
            <a:pPr eaLnBrk="1" hangingPunct="1">
              <a:spcBef>
                <a:spcPct val="0"/>
              </a:spcBef>
            </a:pPr>
            <a:endParaRPr lang="en-US" dirty="0" smtClean="0"/>
          </a:p>
        </p:txBody>
      </p:sp>
      <p:sp>
        <p:nvSpPr>
          <p:cNvPr id="183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2B0A2D-5D5D-4F38-A4F7-12E17603AEF3}"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How do we know that God’s plan is for parents to mentor their children?</a:t>
            </a:r>
          </a:p>
          <a:p>
            <a:pPr lvl="1" eaLnBrk="1" hangingPunct="1">
              <a:spcBef>
                <a:spcPct val="0"/>
              </a:spcBef>
              <a:buFontTx/>
              <a:buChar char="•"/>
            </a:pPr>
            <a:r>
              <a:rPr lang="en-US" smtClean="0"/>
              <a:t>The Deuteronomy Model says, “when you sit at home, when you walk along the way, when you lie down, when you get up.”</a:t>
            </a:r>
          </a:p>
          <a:p>
            <a:pPr eaLnBrk="1" hangingPunct="1">
              <a:spcBef>
                <a:spcPct val="0"/>
              </a:spcBef>
            </a:pPr>
            <a:endParaRPr lang="en-US" smtClean="0"/>
          </a:p>
        </p:txBody>
      </p:sp>
      <p:sp>
        <p:nvSpPr>
          <p:cNvPr id="184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5232A1-8FB1-4E5F-99ED-9543091CE319}"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God’s dream is that our children be empowered disciples of His </a:t>
            </a:r>
            <a:r>
              <a:rPr lang="en-US" b="1" smtClean="0"/>
              <a:t>now,</a:t>
            </a:r>
            <a:r>
              <a:rPr lang="en-US" smtClean="0"/>
              <a:t> not at some future time. Kids in Discipleship is a ministry offered in local churches specially designed for families and focused on children.  It is a means to facilitate God’s dreams for His children.</a:t>
            </a:r>
          </a:p>
          <a:p>
            <a:pPr eaLnBrk="1" hangingPunct="1">
              <a:spcBef>
                <a:spcPct val="0"/>
              </a:spcBef>
            </a:pPr>
            <a:endParaRPr lang="en-US" smtClean="0"/>
          </a:p>
          <a:p>
            <a:pPr eaLnBrk="1" hangingPunct="1">
              <a:spcBef>
                <a:spcPct val="0"/>
              </a:spcBef>
            </a:pPr>
            <a:r>
              <a:rPr lang="en-US" smtClean="0"/>
              <a:t>A local K.I.D. Ministry is a tool for churches to use to be intentional about discipleship. This ministry is a local church will equip parents to disciple their own children, to ground their children in a relationship with Jesus Christ, to empower families to participate in their local church in worship, in ministry to other believers, and in mission to others outside our faith.</a:t>
            </a:r>
          </a:p>
          <a:p>
            <a:pPr eaLnBrk="1" hangingPunct="1">
              <a:spcBef>
                <a:spcPct val="0"/>
              </a:spcBef>
            </a:pPr>
            <a:endParaRPr lang="en-US" smtClean="0"/>
          </a:p>
        </p:txBody>
      </p:sp>
      <p:sp>
        <p:nvSpPr>
          <p:cNvPr id="185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1A4728-12D4-474D-95BC-537AB4AE4F16}"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marL="214978" indent="-214978">
              <a:spcBef>
                <a:spcPct val="0"/>
              </a:spcBef>
            </a:pPr>
            <a:r>
              <a:rPr lang="en-US" dirty="0" smtClean="0"/>
              <a:t>How do churches start a K.I.D. ministry for the families and children of their congregation?</a:t>
            </a:r>
          </a:p>
          <a:p>
            <a:pPr marL="214978" indent="-214978">
              <a:spcBef>
                <a:spcPct val="0"/>
              </a:spcBef>
              <a:buFontTx/>
              <a:buChar char="•"/>
            </a:pPr>
            <a:r>
              <a:rPr lang="en-US" dirty="0" smtClean="0"/>
              <a:t>Churches begin by establishing a prayer ministry with a prayer coordinator who recruits other prayer partners to seek God’s will for the families and children of their local congregation. We can’t overestimate the value of prayer. Without this connection the Holy Spirit is not empowered, and it is the Holy Spirit who turns the hearts of parents to their children and children to their parents.</a:t>
            </a:r>
          </a:p>
          <a:p>
            <a:pPr marL="214978" indent="-214978">
              <a:spcBef>
                <a:spcPct val="0"/>
              </a:spcBef>
              <a:buFontTx/>
              <a:buChar char="•"/>
            </a:pPr>
            <a:r>
              <a:rPr lang="en-US" dirty="0" smtClean="0"/>
              <a:t>Second, church teams attend a K.I.D. University. They return home to prepare their church to receive and support this discipleship ministry. </a:t>
            </a:r>
          </a:p>
          <a:p>
            <a:pPr marL="214978" indent="-214978">
              <a:spcBef>
                <a:spcPct val="0"/>
              </a:spcBef>
              <a:buFontTx/>
              <a:buChar char="•"/>
            </a:pPr>
            <a:r>
              <a:rPr lang="en-US" dirty="0" smtClean="0"/>
              <a:t>The next step is to equip the parents to be disciple makers. Parents and other mentors learn to go deeper in their relationship with Jesus in their own discipleship experience.  Then they learn how to be intentional in mentoring their children. </a:t>
            </a:r>
          </a:p>
          <a:p>
            <a:pPr marL="214978" indent="-214978">
              <a:spcBef>
                <a:spcPct val="0"/>
              </a:spcBef>
              <a:buFontTx/>
              <a:buChar char="•"/>
            </a:pPr>
            <a:r>
              <a:rPr lang="en-US" dirty="0" smtClean="0"/>
              <a:t>Lastly the children (together with their parents/mentors) are </a:t>
            </a:r>
            <a:r>
              <a:rPr lang="en-US" dirty="0" err="1" smtClean="0"/>
              <a:t>discipled</a:t>
            </a:r>
            <a:r>
              <a:rPr lang="en-US" dirty="0" smtClean="0"/>
              <a:t> to Jesus. They grow into a deeper relationship with Jesus. They learn how to have their own time alone with God. They learn the truths of Jesus as found in His Word. They learn how to share Jesus with others.</a:t>
            </a:r>
          </a:p>
          <a:p>
            <a:pPr marL="214978" indent="-214978">
              <a:spcBef>
                <a:spcPct val="0"/>
              </a:spcBef>
            </a:pPr>
            <a:endParaRPr lang="en-US" dirty="0" smtClean="0"/>
          </a:p>
        </p:txBody>
      </p:sp>
      <p:sp>
        <p:nvSpPr>
          <p:cNvPr id="186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E66FE7-4E35-471D-9CFE-6B68245539FF}"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What are the results for parents &amp; mentors? </a:t>
            </a:r>
          </a:p>
          <a:p>
            <a:pPr eaLnBrk="1" hangingPunct="1">
              <a:spcBef>
                <a:spcPct val="0"/>
              </a:spcBef>
              <a:buFontTx/>
              <a:buChar char="•"/>
            </a:pPr>
            <a:r>
              <a:rPr lang="en-US" smtClean="0"/>
              <a:t>They rediscover Jesus call to discipleship. </a:t>
            </a:r>
          </a:p>
          <a:p>
            <a:pPr eaLnBrk="1" hangingPunct="1">
              <a:spcBef>
                <a:spcPct val="0"/>
              </a:spcBef>
              <a:buFontTx/>
              <a:buChar char="•"/>
            </a:pPr>
            <a:r>
              <a:rPr lang="en-US" smtClean="0"/>
              <a:t>They intentionally mentor their own children. </a:t>
            </a:r>
          </a:p>
          <a:p>
            <a:pPr eaLnBrk="1" hangingPunct="1">
              <a:spcBef>
                <a:spcPct val="0"/>
              </a:spcBef>
              <a:buFontTx/>
              <a:buChar char="•"/>
            </a:pPr>
            <a:r>
              <a:rPr lang="en-US" smtClean="0"/>
              <a:t>They don’t need to depend upon anyone else to connect their children to Jesus.  </a:t>
            </a:r>
            <a:r>
              <a:rPr lang="en-US" i="1" smtClean="0"/>
              <a:t>(Tell a story here)</a:t>
            </a:r>
          </a:p>
          <a:p>
            <a:pPr eaLnBrk="1" hangingPunct="1">
              <a:spcBef>
                <a:spcPct val="0"/>
              </a:spcBef>
            </a:pPr>
            <a:r>
              <a:rPr lang="en-US" b="1" smtClean="0"/>
              <a:t>What are the results for families? </a:t>
            </a:r>
          </a:p>
          <a:p>
            <a:pPr eaLnBrk="1" hangingPunct="1">
              <a:spcBef>
                <a:spcPct val="0"/>
              </a:spcBef>
              <a:buFontTx/>
              <a:buChar char="•"/>
            </a:pPr>
            <a:r>
              <a:rPr lang="en-US" smtClean="0"/>
              <a:t>Family relationships are strengthened. </a:t>
            </a:r>
          </a:p>
          <a:p>
            <a:pPr eaLnBrk="1" hangingPunct="1">
              <a:spcBef>
                <a:spcPct val="0"/>
              </a:spcBef>
              <a:buFontTx/>
              <a:buChar char="•"/>
            </a:pPr>
            <a:r>
              <a:rPr lang="en-US" smtClean="0"/>
              <a:t>Spiritual communication is increased and “natural.” </a:t>
            </a:r>
          </a:p>
          <a:p>
            <a:pPr eaLnBrk="1" hangingPunct="1">
              <a:spcBef>
                <a:spcPct val="0"/>
              </a:spcBef>
              <a:buFontTx/>
              <a:buChar char="•"/>
            </a:pPr>
            <a:r>
              <a:rPr lang="en-US" smtClean="0"/>
              <a:t>They experience together a deeper involvement in the life of the church in worship and ministry and mission</a:t>
            </a:r>
            <a:r>
              <a:rPr lang="en-US" i="1" smtClean="0"/>
              <a:t>. (Tell a story here)</a:t>
            </a:r>
          </a:p>
          <a:p>
            <a:pPr eaLnBrk="1" hangingPunct="1">
              <a:spcBef>
                <a:spcPct val="0"/>
              </a:spcBef>
            </a:pPr>
            <a:r>
              <a:rPr lang="en-US" b="1" smtClean="0"/>
              <a:t>What are the results for children? </a:t>
            </a:r>
          </a:p>
          <a:p>
            <a:pPr eaLnBrk="1" hangingPunct="1">
              <a:spcBef>
                <a:spcPct val="0"/>
              </a:spcBef>
              <a:buFontTx/>
              <a:buChar char="•"/>
            </a:pPr>
            <a:r>
              <a:rPr lang="en-US" smtClean="0"/>
              <a:t>Children establish a personal connection to Jesus in daily time alone with Him. </a:t>
            </a:r>
            <a:r>
              <a:rPr lang="en-US" i="1" smtClean="0"/>
              <a:t>(Carina)</a:t>
            </a:r>
          </a:p>
          <a:p>
            <a:pPr eaLnBrk="1" hangingPunct="1">
              <a:spcBef>
                <a:spcPct val="0"/>
              </a:spcBef>
              <a:buFontTx/>
              <a:buChar char="•"/>
            </a:pPr>
            <a:r>
              <a:rPr lang="en-US" smtClean="0"/>
              <a:t>Children understand the Biblical foundation for their Christian beliefs. </a:t>
            </a:r>
          </a:p>
          <a:p>
            <a:pPr eaLnBrk="1" hangingPunct="1">
              <a:spcBef>
                <a:spcPct val="0"/>
              </a:spcBef>
              <a:buFontTx/>
              <a:buChar char="•"/>
            </a:pPr>
            <a:r>
              <a:rPr lang="en-US" smtClean="0"/>
              <a:t>Children experience the joy of bringing their friends to Jesus. </a:t>
            </a:r>
            <a:r>
              <a:rPr lang="en-US" i="1" smtClean="0"/>
              <a:t>(Pernille)</a:t>
            </a:r>
          </a:p>
        </p:txBody>
      </p:sp>
      <p:sp>
        <p:nvSpPr>
          <p:cNvPr id="187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B3F75B-A501-48B9-B1D9-59560E1FFDC6}"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dirty="0" smtClean="0"/>
              <a:t>IF – 10 minutes</a:t>
            </a:r>
          </a:p>
          <a:p>
            <a:pPr eaLnBrk="1" hangingPunct="1">
              <a:spcBef>
                <a:spcPct val="0"/>
              </a:spcBef>
            </a:pPr>
            <a:endParaRPr lang="en-GB" dirty="0" smtClean="0"/>
          </a:p>
          <a:p>
            <a:pPr eaLnBrk="1" hangingPunct="1">
              <a:spcBef>
                <a:spcPct val="0"/>
              </a:spcBef>
            </a:pPr>
            <a:r>
              <a:rPr lang="en-GB" b="1" dirty="0" smtClean="0">
                <a:solidFill>
                  <a:srgbClr val="077943"/>
                </a:solidFill>
              </a:rPr>
              <a:t>TEAM TIME:  </a:t>
            </a:r>
            <a:r>
              <a:rPr lang="en-GB" dirty="0" smtClean="0"/>
              <a:t>Teams discuss the following: </a:t>
            </a:r>
            <a:r>
              <a:rPr lang="en-GB" b="1" dirty="0" smtClean="0">
                <a:solidFill>
                  <a:srgbClr val="0000FF"/>
                </a:solidFill>
              </a:rPr>
              <a:t>(KID Planner p 3 – 5)</a:t>
            </a:r>
          </a:p>
          <a:p>
            <a:pPr eaLnBrk="1" hangingPunct="1">
              <a:spcBef>
                <a:spcPct val="0"/>
              </a:spcBef>
              <a:buFontTx/>
              <a:buChar char="•"/>
            </a:pPr>
            <a:r>
              <a:rPr lang="en-GB" dirty="0" smtClean="0"/>
              <a:t> </a:t>
            </a:r>
            <a:r>
              <a:rPr lang="en-GB" dirty="0" smtClean="0">
                <a:solidFill>
                  <a:srgbClr val="0070C0"/>
                </a:solidFill>
              </a:rPr>
              <a:t>If a family in your church went through a life-transforming discipleship journey with Jesus how would it affect their home?  </a:t>
            </a:r>
          </a:p>
          <a:p>
            <a:pPr eaLnBrk="1" hangingPunct="1">
              <a:spcBef>
                <a:spcPct val="0"/>
              </a:spcBef>
              <a:buFontTx/>
              <a:buChar char="•"/>
            </a:pPr>
            <a:r>
              <a:rPr lang="en-GB" dirty="0" smtClean="0">
                <a:solidFill>
                  <a:srgbClr val="0070C0"/>
                </a:solidFill>
              </a:rPr>
              <a:t> How might KID ministry affect your church? </a:t>
            </a:r>
          </a:p>
          <a:p>
            <a:pPr eaLnBrk="1" hangingPunct="1">
              <a:spcBef>
                <a:spcPct val="0"/>
              </a:spcBef>
              <a:buFontTx/>
              <a:buChar char="•"/>
            </a:pPr>
            <a:r>
              <a:rPr lang="en-GB" dirty="0" smtClean="0">
                <a:solidFill>
                  <a:srgbClr val="0070C0"/>
                </a:solidFill>
              </a:rPr>
              <a:t> How might it affect the spiritual lives of the church members?</a:t>
            </a:r>
            <a:endParaRPr lang="en-US" dirty="0" smtClean="0">
              <a:solidFill>
                <a:srgbClr val="0070C0"/>
              </a:solidFill>
            </a:endParaRPr>
          </a:p>
          <a:p>
            <a:pPr eaLnBrk="1" hangingPunct="1">
              <a:spcBef>
                <a:spcPct val="0"/>
              </a:spcBef>
            </a:pPr>
            <a:endParaRPr lang="en-US" dirty="0" smtClean="0"/>
          </a:p>
          <a:p>
            <a:pPr eaLnBrk="1" hangingPunct="1">
              <a:spcBef>
                <a:spcPct val="0"/>
              </a:spcBef>
            </a:pPr>
            <a:r>
              <a:rPr lang="en-US" dirty="0" smtClean="0"/>
              <a:t>Invite 1 – 2 comments. Give the participants time to pair/share their answer to this questions.</a:t>
            </a:r>
          </a:p>
          <a:p>
            <a:pPr eaLnBrk="1" hangingPunct="1">
              <a:spcBef>
                <a:spcPct val="0"/>
              </a:spcBef>
            </a:pPr>
            <a:endParaRPr lang="en-US" dirty="0" smtClean="0"/>
          </a:p>
          <a:p>
            <a:pPr eaLnBrk="1" hangingPunct="1">
              <a:spcBef>
                <a:spcPct val="0"/>
              </a:spcBef>
            </a:pPr>
            <a:r>
              <a:rPr lang="en-GB" dirty="0" smtClean="0"/>
              <a:t>• Invite comments and questions.</a:t>
            </a:r>
          </a:p>
          <a:p>
            <a:pPr eaLnBrk="1" hangingPunct="1">
              <a:spcBef>
                <a:spcPct val="0"/>
              </a:spcBef>
            </a:pPr>
            <a:r>
              <a:rPr lang="en-GB" dirty="0" smtClean="0"/>
              <a:t> </a:t>
            </a:r>
          </a:p>
          <a:p>
            <a:pPr eaLnBrk="1" hangingPunct="1">
              <a:spcBef>
                <a:spcPct val="0"/>
              </a:spcBef>
            </a:pPr>
            <a:endParaRPr lang="en-GB" dirty="0" smtClean="0"/>
          </a:p>
          <a:p>
            <a:pPr eaLnBrk="1" hangingPunct="1">
              <a:spcBef>
                <a:spcPct val="0"/>
              </a:spcBef>
            </a:pPr>
            <a:endParaRPr lang="en-US" dirty="0" smtClean="0"/>
          </a:p>
        </p:txBody>
      </p:sp>
      <p:sp>
        <p:nvSpPr>
          <p:cNvPr id="188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30B4FF-16F1-4306-85C9-99B78E75C89E}"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smtClean="0"/>
              <a:t>WHAT &amp; HOW – 35 minutes</a:t>
            </a:r>
          </a:p>
          <a:p>
            <a:pPr eaLnBrk="1" hangingPunct="1">
              <a:spcBef>
                <a:spcPct val="0"/>
              </a:spcBef>
            </a:pPr>
            <a:endParaRPr lang="en-GB" smtClean="0"/>
          </a:p>
          <a:p>
            <a:pPr eaLnBrk="1" hangingPunct="1">
              <a:spcBef>
                <a:spcPct val="0"/>
              </a:spcBef>
            </a:pPr>
            <a:r>
              <a:rPr lang="en-GB" smtClean="0"/>
              <a:t>• Participants turn to </a:t>
            </a:r>
            <a:r>
              <a:rPr lang="en-GB" b="1" smtClean="0">
                <a:solidFill>
                  <a:srgbClr val="FF0000"/>
                </a:solidFill>
              </a:rPr>
              <a:t>Notebook p 4</a:t>
            </a:r>
            <a:r>
              <a:rPr lang="en-GB" b="1" smtClean="0"/>
              <a:t> </a:t>
            </a:r>
            <a:r>
              <a:rPr lang="en-GB" smtClean="0"/>
              <a:t>to start taking notes. </a:t>
            </a:r>
          </a:p>
          <a:p>
            <a:pPr eaLnBrk="1" hangingPunct="1">
              <a:spcBef>
                <a:spcPct val="0"/>
              </a:spcBef>
            </a:pPr>
            <a:endParaRPr lang="en-US" smtClean="0"/>
          </a:p>
          <a:p>
            <a:pPr eaLnBrk="1" hangingPunct="1">
              <a:spcBef>
                <a:spcPct val="0"/>
              </a:spcBef>
            </a:pPr>
            <a:r>
              <a:rPr lang="en-GB" smtClean="0"/>
              <a:t>Ask the participants if they can guess what the number represents? </a:t>
            </a:r>
            <a:endParaRPr lang="en-US" smtClean="0"/>
          </a:p>
          <a:p>
            <a:pPr eaLnBrk="1" hangingPunct="1">
              <a:spcBef>
                <a:spcPct val="0"/>
              </a:spcBef>
            </a:pPr>
            <a:r>
              <a:rPr lang="en-US" smtClean="0"/>
              <a:t>Current research from Value Genesis and Dr. Roger Dudley (</a:t>
            </a:r>
            <a:r>
              <a:rPr lang="en-US" i="1" smtClean="0"/>
              <a:t>Why Our Teenagers Leave the Church</a:t>
            </a:r>
            <a:r>
              <a:rPr lang="en-US" smtClean="0"/>
              <a:t>) reveals that the SDA church in North America is losing more than 50% of our Adventist young people by the time they reach their 20’s. (Give statistics for your own country/world area if you have them).</a:t>
            </a:r>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73DC92-C6D1-4B41-8EC4-05B699EA2C9A}"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36 is the median age of the population of the United States</a:t>
            </a:r>
          </a:p>
          <a:p>
            <a:pPr eaLnBrk="1" hangingPunct="1">
              <a:spcBef>
                <a:spcPct val="0"/>
              </a:spcBef>
            </a:pPr>
            <a:r>
              <a:rPr lang="en-US" smtClean="0"/>
              <a:t>52 is the median age of the population of the Seventh-day Adventist Church</a:t>
            </a:r>
          </a:p>
          <a:p>
            <a:pPr eaLnBrk="1" hangingPunct="1">
              <a:spcBef>
                <a:spcPct val="0"/>
              </a:spcBef>
            </a:pPr>
            <a:r>
              <a:rPr lang="en-US" b="1" i="1" smtClean="0">
                <a:solidFill>
                  <a:srgbClr val="002060"/>
                </a:solidFill>
                <a:latin typeface="Comic Sans MS" pitchFamily="66" charset="0"/>
              </a:rPr>
              <a:t>INNOVATION (</a:t>
            </a:r>
            <a:r>
              <a:rPr lang="en-US" b="1" smtClean="0">
                <a:solidFill>
                  <a:srgbClr val="002060"/>
                </a:solidFill>
                <a:latin typeface="Comic Sans MS" pitchFamily="66" charset="0"/>
              </a:rPr>
              <a:t>Center for Creative Ministry) Volume 12, Number 19, November 1, 2006. </a:t>
            </a:r>
            <a:endParaRPr lang="en-US" b="1" i="1" smtClean="0">
              <a:solidFill>
                <a:srgbClr val="002060"/>
              </a:solidFill>
              <a:latin typeface="Comic Sans MS" pitchFamily="66" charset="0"/>
            </a:endParaRPr>
          </a:p>
          <a:p>
            <a:pPr eaLnBrk="1" hangingPunct="1">
              <a:spcBef>
                <a:spcPct val="0"/>
              </a:spcBef>
            </a:pPr>
            <a:endParaRPr lang="en-US" smtClean="0"/>
          </a:p>
        </p:txBody>
      </p:sp>
      <p:sp>
        <p:nvSpPr>
          <p:cNvPr id="176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27245B-D0F0-404A-ACCC-6C371C15B77D}"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spcBef>
                <a:spcPct val="0"/>
              </a:spcBef>
            </a:pPr>
            <a:r>
              <a:rPr lang="en-US" dirty="0" smtClean="0"/>
              <a:t>According to research by George </a:t>
            </a:r>
            <a:r>
              <a:rPr lang="en-US" dirty="0" err="1" smtClean="0"/>
              <a:t>Barna</a:t>
            </a:r>
            <a:r>
              <a:rPr lang="en-US" dirty="0" smtClean="0"/>
              <a:t>, the “magic” window to secure decisions for Jesus Christ is from birth – 13. Considering the entire range of a person’s life, he/she is most open to accepting Jesus during this narrow age range.</a:t>
            </a:r>
          </a:p>
          <a:p>
            <a:pPr defTabSz="912879">
              <a:spcBef>
                <a:spcPct val="0"/>
              </a:spcBef>
            </a:pPr>
            <a:r>
              <a:rPr lang="en-US" b="1" i="1" dirty="0" smtClean="0">
                <a:solidFill>
                  <a:srgbClr val="002060"/>
                </a:solidFill>
                <a:latin typeface="Comic Sans MS" pitchFamily="66" charset="0"/>
              </a:rPr>
              <a:t>Transforming Children into Spiritual Champions</a:t>
            </a:r>
            <a:r>
              <a:rPr lang="en-US" b="1" dirty="0" smtClean="0">
                <a:solidFill>
                  <a:srgbClr val="002060"/>
                </a:solidFill>
                <a:latin typeface="Comic Sans MS" pitchFamily="66" charset="0"/>
              </a:rPr>
              <a:t> by George </a:t>
            </a:r>
            <a:r>
              <a:rPr lang="en-US" b="1" dirty="0" err="1" smtClean="0">
                <a:solidFill>
                  <a:srgbClr val="002060"/>
                </a:solidFill>
                <a:latin typeface="Comic Sans MS" pitchFamily="66" charset="0"/>
              </a:rPr>
              <a:t>Barna</a:t>
            </a:r>
            <a:r>
              <a:rPr lang="en-US" b="1" dirty="0" smtClean="0">
                <a:solidFill>
                  <a:srgbClr val="002060"/>
                </a:solidFill>
                <a:latin typeface="Comic Sans MS" pitchFamily="66" charset="0"/>
              </a:rPr>
              <a:t>, pages 18, 24, 47.</a:t>
            </a:r>
            <a:endParaRPr lang="en-US" b="1" i="1" dirty="0" smtClean="0">
              <a:solidFill>
                <a:srgbClr val="002060"/>
              </a:solidFill>
              <a:latin typeface="Comic Sans MS" pitchFamily="66" charset="0"/>
            </a:endParaRPr>
          </a:p>
          <a:p>
            <a:pPr defTabSz="912879">
              <a:spcBef>
                <a:spcPct val="0"/>
              </a:spcBef>
            </a:pPr>
            <a:endParaRPr lang="en-US" dirty="0" smtClean="0"/>
          </a:p>
        </p:txBody>
      </p:sp>
      <p:sp>
        <p:nvSpPr>
          <p:cNvPr id="177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94C171-AF7C-408D-A5DA-6353AC4347FF}"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Our children are missing </a:t>
            </a:r>
          </a:p>
          <a:p>
            <a:pPr eaLnBrk="1" hangingPunct="1">
              <a:spcBef>
                <a:spcPct val="0"/>
              </a:spcBef>
              <a:buFontTx/>
              <a:buChar char="•"/>
            </a:pPr>
            <a:r>
              <a:rPr lang="en-US" smtClean="0"/>
              <a:t>a personal relationship with Jesus Christ</a:t>
            </a:r>
          </a:p>
          <a:p>
            <a:pPr eaLnBrk="1" hangingPunct="1">
              <a:spcBef>
                <a:spcPct val="0"/>
              </a:spcBef>
              <a:buFontTx/>
              <a:buChar char="•"/>
            </a:pPr>
            <a:r>
              <a:rPr lang="en-US" smtClean="0"/>
              <a:t>missing having the assurance of salvation</a:t>
            </a:r>
          </a:p>
          <a:p>
            <a:pPr eaLnBrk="1" hangingPunct="1">
              <a:spcBef>
                <a:spcPct val="0"/>
              </a:spcBef>
              <a:buFontTx/>
              <a:buChar char="•"/>
            </a:pPr>
            <a:r>
              <a:rPr lang="en-US" smtClean="0"/>
              <a:t>missing daily time alone with God</a:t>
            </a:r>
          </a:p>
          <a:p>
            <a:pPr eaLnBrk="1" hangingPunct="1">
              <a:spcBef>
                <a:spcPct val="0"/>
              </a:spcBef>
              <a:buFontTx/>
              <a:buChar char="•"/>
            </a:pPr>
            <a:r>
              <a:rPr lang="en-US" smtClean="0"/>
              <a:t>missing a Biblical foundation for their faith</a:t>
            </a:r>
          </a:p>
          <a:p>
            <a:pPr eaLnBrk="1" hangingPunct="1">
              <a:spcBef>
                <a:spcPct val="0"/>
              </a:spcBef>
              <a:buFontTx/>
              <a:buChar char="•"/>
            </a:pPr>
            <a:r>
              <a:rPr lang="en-US" smtClean="0"/>
              <a:t>missing the joy of using their gifts in worship, ministry, and mission</a:t>
            </a:r>
          </a:p>
          <a:p>
            <a:pPr eaLnBrk="1" hangingPunct="1">
              <a:spcBef>
                <a:spcPct val="0"/>
              </a:spcBef>
              <a:buFontTx/>
              <a:buChar char="•"/>
            </a:pPr>
            <a:r>
              <a:rPr lang="en-US" smtClean="0"/>
              <a:t>missing the joy of discipling their friends to Jesus</a:t>
            </a:r>
          </a:p>
          <a:p>
            <a:pPr eaLnBrk="1" hangingPunct="1">
              <a:spcBef>
                <a:spcPct val="0"/>
              </a:spcBef>
            </a:pPr>
            <a:endParaRPr lang="en-US" smtClean="0"/>
          </a:p>
        </p:txBody>
      </p:sp>
      <p:sp>
        <p:nvSpPr>
          <p:cNvPr id="178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DC0375-A458-4100-B162-59FF1DE6FAD5}"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spcBef>
                <a:spcPct val="0"/>
              </a:spcBef>
            </a:pPr>
            <a:r>
              <a:rPr lang="en-US" dirty="0" smtClean="0"/>
              <a:t>God has revealed His dreams for our children in His Word.</a:t>
            </a:r>
          </a:p>
          <a:p>
            <a:pPr defTabSz="912879">
              <a:spcBef>
                <a:spcPct val="0"/>
              </a:spcBef>
            </a:pPr>
            <a:endParaRPr lang="en-US" dirty="0" smtClean="0"/>
          </a:p>
        </p:txBody>
      </p:sp>
      <p:sp>
        <p:nvSpPr>
          <p:cNvPr id="179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F4990B-2C77-4AFA-B234-637799C099F2}"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Invite participants to read Acts 2:17 in unison. Point out that Peter is quoting Joel 2.</a:t>
            </a:r>
          </a:p>
          <a:p>
            <a:pPr eaLnBrk="1" hangingPunct="1">
              <a:spcBef>
                <a:spcPct val="0"/>
              </a:spcBef>
            </a:pPr>
            <a:r>
              <a:rPr lang="en-US" dirty="0" smtClean="0"/>
              <a:t>Ask: “What is God’s dream for children?”</a:t>
            </a:r>
            <a:endParaRPr lang="en-US" sz="3100" dirty="0">
              <a:solidFill>
                <a:srgbClr val="084081"/>
              </a:solidFill>
            </a:endParaRPr>
          </a:p>
          <a:p>
            <a:pPr marL="724384" lvl="1" indent="-278849">
              <a:spcBef>
                <a:spcPct val="20000"/>
              </a:spcBef>
              <a:buClr>
                <a:srgbClr val="084081"/>
              </a:buClr>
              <a:buFontTx/>
              <a:buChar char="•"/>
            </a:pPr>
            <a:r>
              <a:rPr lang="en-US" dirty="0" smtClean="0">
                <a:solidFill>
                  <a:srgbClr val="084081"/>
                </a:solidFill>
              </a:rPr>
              <a:t>Filled with the Holy Spirit</a:t>
            </a:r>
          </a:p>
          <a:p>
            <a:pPr marL="724384" lvl="1" indent="-278849">
              <a:spcBef>
                <a:spcPct val="20000"/>
              </a:spcBef>
              <a:buClr>
                <a:srgbClr val="084081"/>
              </a:buClr>
              <a:buFontTx/>
              <a:buChar char="•"/>
            </a:pPr>
            <a:r>
              <a:rPr lang="en-US" dirty="0" smtClean="0">
                <a:solidFill>
                  <a:srgbClr val="084081"/>
                </a:solidFill>
              </a:rPr>
              <a:t>Prophesying</a:t>
            </a:r>
          </a:p>
          <a:p>
            <a:pPr marL="724384" lvl="1" indent="-278849">
              <a:spcBef>
                <a:spcPct val="20000"/>
              </a:spcBef>
              <a:buClr>
                <a:srgbClr val="084081"/>
              </a:buClr>
              <a:buFontTx/>
              <a:buChar char="•"/>
            </a:pPr>
            <a:r>
              <a:rPr lang="en-US" dirty="0" smtClean="0">
                <a:solidFill>
                  <a:srgbClr val="084081"/>
                </a:solidFill>
              </a:rPr>
              <a:t>Dreaming dreams with adults who have visions</a:t>
            </a:r>
          </a:p>
          <a:p>
            <a:pPr eaLnBrk="1" hangingPunct="1">
              <a:spcBef>
                <a:spcPct val="0"/>
              </a:spcBef>
            </a:pPr>
            <a:endParaRPr lang="en-US" dirty="0" smtClean="0"/>
          </a:p>
          <a:p>
            <a:pPr eaLnBrk="1" hangingPunct="1">
              <a:spcBef>
                <a:spcPct val="0"/>
              </a:spcBef>
            </a:pPr>
            <a:endParaRPr lang="en-US" dirty="0" smtClean="0"/>
          </a:p>
        </p:txBody>
      </p:sp>
      <p:sp>
        <p:nvSpPr>
          <p:cNvPr id="180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7C2B57-2122-4C63-B932-C140757D46D2}"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Invite participants to read Malachi 4:5, 6 in unison. </a:t>
            </a:r>
          </a:p>
          <a:p>
            <a:pPr eaLnBrk="1" hangingPunct="1">
              <a:spcBef>
                <a:spcPct val="0"/>
              </a:spcBef>
            </a:pPr>
            <a:r>
              <a:rPr lang="en-US" dirty="0" smtClean="0"/>
              <a:t>Ask: “What is God’s dream for children?”</a:t>
            </a:r>
          </a:p>
          <a:p>
            <a:pPr marL="724384" lvl="1" indent="-278849">
              <a:spcBef>
                <a:spcPct val="20000"/>
              </a:spcBef>
              <a:buClr>
                <a:srgbClr val="084081"/>
              </a:buClr>
              <a:buFontTx/>
              <a:buChar char="•"/>
            </a:pPr>
            <a:r>
              <a:rPr lang="en-US" dirty="0" smtClean="0">
                <a:solidFill>
                  <a:srgbClr val="084081"/>
                </a:solidFill>
              </a:rPr>
              <a:t>They have fathers and mothers whose hearts are drawn to them</a:t>
            </a:r>
          </a:p>
          <a:p>
            <a:pPr marL="724384" lvl="1" indent="-278849">
              <a:spcBef>
                <a:spcPct val="20000"/>
              </a:spcBef>
              <a:buClr>
                <a:srgbClr val="084081"/>
              </a:buClr>
              <a:buFontTx/>
              <a:buChar char="•"/>
            </a:pPr>
            <a:r>
              <a:rPr lang="en-US" dirty="0" smtClean="0">
                <a:solidFill>
                  <a:srgbClr val="084081"/>
                </a:solidFill>
              </a:rPr>
              <a:t>Their hearts are drawn to their parents</a:t>
            </a:r>
          </a:p>
          <a:p>
            <a:pPr eaLnBrk="1" hangingPunct="1">
              <a:spcBef>
                <a:spcPct val="0"/>
              </a:spcBef>
            </a:pPr>
            <a:endParaRPr lang="en-US" dirty="0" smtClean="0"/>
          </a:p>
          <a:p>
            <a:pPr eaLnBrk="1" hangingPunct="1">
              <a:spcBef>
                <a:spcPct val="0"/>
              </a:spcBef>
            </a:pPr>
            <a:endParaRPr lang="en-US" dirty="0" smtClean="0"/>
          </a:p>
        </p:txBody>
      </p:sp>
      <p:sp>
        <p:nvSpPr>
          <p:cNvPr id="181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C12550-F5FC-4093-9B5F-B889B55118F4}"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pPr>
            <a:r>
              <a:rPr lang="en-US" sz="1100" dirty="0"/>
              <a:t>Briefly tell Pastor Don </a:t>
            </a:r>
            <a:r>
              <a:rPr lang="en-US" sz="1100" dirty="0" err="1"/>
              <a:t>MacLafferty’s</a:t>
            </a:r>
            <a:r>
              <a:rPr lang="en-US" sz="1100" dirty="0"/>
              <a:t> story: At this time in his ministry, Don was not investing one-on-one time with his children. His life was focused on what God was doing in the church rather than what God was yearning to do in his home. </a:t>
            </a:r>
          </a:p>
          <a:p>
            <a:pPr eaLnBrk="1" hangingPunct="1">
              <a:spcBef>
                <a:spcPct val="0"/>
              </a:spcBef>
              <a:buFontTx/>
              <a:buChar char="•"/>
            </a:pPr>
            <a:r>
              <a:rPr lang="en-US" sz="1100" dirty="0"/>
              <a:t>young successful pastor in church building project </a:t>
            </a:r>
          </a:p>
          <a:p>
            <a:pPr eaLnBrk="1" hangingPunct="1">
              <a:spcBef>
                <a:spcPct val="0"/>
              </a:spcBef>
              <a:buFontTx/>
              <a:buChar char="•"/>
            </a:pPr>
            <a:r>
              <a:rPr lang="en-US" sz="1100" dirty="0"/>
              <a:t>wintry night – came home for supper then off to building committee meeting </a:t>
            </a:r>
          </a:p>
          <a:p>
            <a:pPr eaLnBrk="1" hangingPunct="1">
              <a:spcBef>
                <a:spcPct val="0"/>
              </a:spcBef>
              <a:buFontTx/>
              <a:buChar char="•"/>
            </a:pPr>
            <a:r>
              <a:rPr lang="en-US" sz="1100" dirty="0"/>
              <a:t>said “Bye!” – Julie and Jason (ages 3 and 7) cried, “Daddy, stay home with us.” </a:t>
            </a:r>
          </a:p>
          <a:p>
            <a:pPr eaLnBrk="1" hangingPunct="1">
              <a:spcBef>
                <a:spcPct val="0"/>
              </a:spcBef>
              <a:buFontTx/>
              <a:buChar char="•"/>
            </a:pPr>
            <a:r>
              <a:rPr lang="en-US" sz="1100" dirty="0"/>
              <a:t>“Can’t stay. Made a promise. </a:t>
            </a:r>
            <a:r>
              <a:rPr lang="en-US" sz="1100" dirty="0" err="1"/>
              <a:t>Gotta</a:t>
            </a:r>
            <a:r>
              <a:rPr lang="en-US" sz="1100" dirty="0"/>
              <a:t> go.” </a:t>
            </a:r>
          </a:p>
          <a:p>
            <a:pPr eaLnBrk="1" hangingPunct="1">
              <a:spcBef>
                <a:spcPct val="0"/>
              </a:spcBef>
              <a:buFontTx/>
              <a:buChar char="•"/>
            </a:pPr>
            <a:r>
              <a:rPr lang="en-US" sz="1100" dirty="0"/>
              <a:t>They clung to Don’s neck, crying, “Daddy, you never play with us.” </a:t>
            </a:r>
          </a:p>
          <a:p>
            <a:pPr eaLnBrk="1" hangingPunct="1">
              <a:spcBef>
                <a:spcPct val="0"/>
              </a:spcBef>
              <a:buFontTx/>
              <a:buChar char="•"/>
            </a:pPr>
            <a:r>
              <a:rPr lang="en-US" sz="1100" dirty="0"/>
              <a:t>Don pried their little fingers from his neck, felt no remorse, said goodbye and left. </a:t>
            </a:r>
          </a:p>
          <a:p>
            <a:pPr eaLnBrk="1" hangingPunct="1">
              <a:spcBef>
                <a:spcPct val="0"/>
              </a:spcBef>
              <a:buFontTx/>
              <a:buChar char="•"/>
            </a:pPr>
            <a:r>
              <a:rPr lang="en-US" sz="1100" dirty="0"/>
              <a:t>Walking across the road to the church God got through to him. </a:t>
            </a:r>
          </a:p>
          <a:p>
            <a:pPr eaLnBrk="1" hangingPunct="1">
              <a:spcBef>
                <a:spcPct val="0"/>
              </a:spcBef>
              <a:buFontTx/>
              <a:buChar char="•"/>
            </a:pPr>
            <a:r>
              <a:rPr lang="en-US" sz="1100" dirty="0"/>
              <a:t>Stood in the middle of the street, looking back and forth from the lighted church to his home. </a:t>
            </a:r>
          </a:p>
          <a:p>
            <a:pPr eaLnBrk="1" hangingPunct="1">
              <a:spcBef>
                <a:spcPct val="0"/>
              </a:spcBef>
              <a:buFontTx/>
              <a:buChar char="•"/>
            </a:pPr>
            <a:r>
              <a:rPr lang="en-US" sz="1100" dirty="0"/>
              <a:t>God said, “When I come, I won’t ask you about the new church you built. I won’t ask you how many members joined your church. I will ask you “Where are Julie and Jason?” </a:t>
            </a:r>
          </a:p>
          <a:p>
            <a:pPr eaLnBrk="1" hangingPunct="1">
              <a:spcBef>
                <a:spcPct val="0"/>
              </a:spcBef>
              <a:buFontTx/>
              <a:buChar char="•"/>
            </a:pPr>
            <a:r>
              <a:rPr lang="en-US" sz="1100" dirty="0"/>
              <a:t>God called this Daddy’s heart back to his children. </a:t>
            </a:r>
          </a:p>
          <a:p>
            <a:pPr eaLnBrk="1" hangingPunct="1">
              <a:spcBef>
                <a:spcPct val="0"/>
              </a:spcBef>
              <a:buFontTx/>
              <a:buChar char="•"/>
            </a:pPr>
            <a:r>
              <a:rPr lang="en-US" sz="1100" dirty="0"/>
              <a:t>This experience sent Don on a journey to seek God’s will. </a:t>
            </a:r>
          </a:p>
          <a:p>
            <a:pPr eaLnBrk="1" hangingPunct="1">
              <a:spcBef>
                <a:spcPct val="0"/>
              </a:spcBef>
              <a:buFontTx/>
              <a:buChar char="•"/>
            </a:pPr>
            <a:r>
              <a:rPr lang="en-US" sz="1100" dirty="0"/>
              <a:t>Don discovered God’s dreams for his own children and for all the children in His care. </a:t>
            </a:r>
          </a:p>
          <a:p>
            <a:pPr eaLnBrk="1" hangingPunct="1">
              <a:spcBef>
                <a:spcPct val="0"/>
              </a:spcBef>
              <a:buFontTx/>
              <a:buChar char="•"/>
            </a:pPr>
            <a:r>
              <a:rPr lang="en-US" sz="1100" dirty="0"/>
              <a:t>The vision for Kids in Discipleship was clear to him --Need to call the hearts of parents back to their children --Need to equip parents to be the primary spiritual mentor of their own children to fulfill God’s dreams for them.</a:t>
            </a:r>
          </a:p>
          <a:p>
            <a:pPr eaLnBrk="1" hangingPunct="1">
              <a:spcBef>
                <a:spcPct val="0"/>
              </a:spcBef>
            </a:pPr>
            <a:endParaRPr lang="en-US" sz="1100" dirty="0"/>
          </a:p>
          <a:p>
            <a:pPr eaLnBrk="1" hangingPunct="1">
              <a:spcBef>
                <a:spcPct val="0"/>
              </a:spcBef>
            </a:pPr>
            <a:r>
              <a:rPr lang="en-US" sz="1100" dirty="0"/>
              <a:t>Consider putting in a picture of your own and personalizing the K.I.D. Vision as it relates to your and your children.</a:t>
            </a:r>
          </a:p>
        </p:txBody>
      </p:sp>
      <p:sp>
        <p:nvSpPr>
          <p:cNvPr id="182276" name="Slide Number Placeholder 3"/>
          <p:cNvSpPr>
            <a:spLocks noGrp="1"/>
          </p:cNvSpPr>
          <p:nvPr>
            <p:ph type="sldNum" sz="quarter" idx="5"/>
          </p:nvPr>
        </p:nvSpPr>
        <p:spPr bwMode="auto">
          <a:ln>
            <a:miter lim="800000"/>
            <a:headEnd/>
            <a:tailEnd/>
          </a:ln>
        </p:spPr>
        <p:txBody>
          <a:bodyPr/>
          <a:lstStyle/>
          <a:p>
            <a:fld id="{EE878A7B-5959-BF48-B3C7-1B0AC2C2AA9B}"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6096000"/>
            <a:ext cx="9906000" cy="762000"/>
            <a:chOff x="0" y="6096000"/>
            <a:chExt cx="9906000" cy="762000"/>
          </a:xfrm>
        </p:grpSpPr>
        <p:sp>
          <p:nvSpPr>
            <p:cNvPr id="5" name="Rectangle 4"/>
            <p:cNvSpPr/>
            <p:nvPr/>
          </p:nvSpPr>
          <p:spPr>
            <a:xfrm>
              <a:off x="0" y="6096000"/>
              <a:ext cx="9144000" cy="762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2" descr="C:\Documents and Settings\goddarka\Desktop\K.I.D. Logo\K.I.D. Logo 2 lines.PNG"/>
            <p:cNvPicPr>
              <a:picLocks noChangeAspect="1" noChangeArrowheads="1"/>
            </p:cNvPicPr>
            <p:nvPr/>
          </p:nvPicPr>
          <p:blipFill>
            <a:blip r:embed="rId2" cstate="print"/>
            <a:srcRect/>
            <a:stretch>
              <a:fillRect/>
            </a:stretch>
          </p:blipFill>
          <p:spPr bwMode="auto">
            <a:xfrm>
              <a:off x="228600" y="6172200"/>
              <a:ext cx="1219200" cy="542925"/>
            </a:xfrm>
            <a:prstGeom prst="rect">
              <a:avLst/>
            </a:prstGeom>
            <a:noFill/>
            <a:ln w="9525">
              <a:noFill/>
              <a:miter lim="800000"/>
              <a:headEnd/>
              <a:tailEnd/>
            </a:ln>
          </p:spPr>
        </p:pic>
        <p:sp>
          <p:nvSpPr>
            <p:cNvPr id="7" name="Parallelogram 6"/>
            <p:cNvSpPr/>
            <p:nvPr/>
          </p:nvSpPr>
          <p:spPr>
            <a:xfrm>
              <a:off x="5867400" y="6096000"/>
              <a:ext cx="4038600" cy="762000"/>
            </a:xfrm>
            <a:prstGeom prst="parallelogram">
              <a:avLst>
                <a:gd name="adj" fmla="val 43591"/>
              </a:avLst>
            </a:prstGeom>
            <a:solidFill>
              <a:srgbClr val="0052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Date Placeholder 3"/>
          <p:cNvSpPr>
            <a:spLocks noGrp="1"/>
          </p:cNvSpPr>
          <p:nvPr>
            <p:ph type="dt" sz="half" idx="10"/>
          </p:nvPr>
        </p:nvSpPr>
        <p:spPr/>
        <p:txBody>
          <a:bodyPr/>
          <a:lstStyle>
            <a:lvl1pPr>
              <a:defRPr/>
            </a:lvl1pPr>
          </a:lstStyle>
          <a:p>
            <a:pPr>
              <a:defRPr/>
            </a:pPr>
            <a:fld id="{7505D6C3-DFB8-447B-B3F9-A8B8703B2CA3}" type="datetimeFigureOut">
              <a:rPr lang="en-US"/>
              <a:pPr>
                <a:defRPr/>
              </a:pPr>
              <a:t>7/10/12</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4A341B78-A5AB-405C-81A6-D117EF182C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1387F7-ED2F-4054-8A3E-DBD4505B154D}" type="datetimeFigureOut">
              <a:rPr lang="en-US"/>
              <a:pPr>
                <a:defRPr/>
              </a:pPr>
              <a:t>7/10/12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046B06-2628-4C58-9859-3D7CC59AC0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9082C3-EEC1-40CD-BBDF-1082AF3846AA}" type="datetimeFigureOut">
              <a:rPr lang="en-US"/>
              <a:pPr>
                <a:defRPr/>
              </a:pPr>
              <a:t>7/10/12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D9BB3C-65E4-4980-ABD7-7F152251948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E7DB8-FBD6-4DC4-8761-5F49D0983FCF}" type="datetimeFigureOut">
              <a:rPr lang="en-US"/>
              <a:pPr>
                <a:defRPr/>
              </a:pPr>
              <a:t>7/10/12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8F5BE9-6A76-41A8-BEF0-78CBA2CC013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8AF498-57A6-499E-B96B-9ED2AE9CD811}" type="datetimeFigureOut">
              <a:rPr lang="en-US"/>
              <a:pPr>
                <a:defRPr/>
              </a:pPr>
              <a:t>7/10/12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4B86E2-6C18-4EA3-8BDF-B76AE7898C1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7F9B8E-AF7B-49DA-ADCF-BFC8C6D1C3B4}" type="datetimeFigureOut">
              <a:rPr lang="en-US"/>
              <a:pPr>
                <a:defRPr/>
              </a:pPr>
              <a:t>7/10/12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BC0799-CF67-4036-8D57-7C81F449AE0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62A376-A3EB-40C2-B164-0AB9778C8F5B}" type="datetimeFigureOut">
              <a:rPr lang="en-US"/>
              <a:pPr>
                <a:defRPr/>
              </a:pPr>
              <a:t>7/10/12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CBBAC33-7986-4655-A836-59EB9060966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A2E82ED-DC5A-448A-8D83-98A73E7E125A}" type="datetimeFigureOut">
              <a:rPr lang="en-US"/>
              <a:pPr>
                <a:defRPr/>
              </a:pPr>
              <a:t>7/10/12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ADC246C-C64B-4BC1-AE6E-887EAAA4AD7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58AA77-858B-41EC-A3C9-7AF87D0E163C}" type="datetimeFigureOut">
              <a:rPr lang="en-US"/>
              <a:pPr>
                <a:defRPr/>
              </a:pPr>
              <a:t>7/10/12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C91DAA5-8536-4C66-A4FE-2A2618C0350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E3F5F4-FEAF-4BFE-91EC-FC7607565B9E}" type="datetimeFigureOut">
              <a:rPr lang="en-US"/>
              <a:pPr>
                <a:defRPr/>
              </a:pPr>
              <a:t>7/10/12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00C4BA-076B-4F16-B917-21BC80E71C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CCA63B-1E5D-4212-B46C-B126CF49F625}" type="datetimeFigureOut">
              <a:rPr lang="en-US"/>
              <a:pPr>
                <a:defRPr/>
              </a:pPr>
              <a:t>7/10/12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0F5A92-9664-4995-BABF-631B11B41D7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304A5BC-07B3-4D15-9B85-5939AA105D60}" type="datetimeFigureOut">
              <a:rPr lang="en-US"/>
              <a:pPr>
                <a:defRPr/>
              </a:pPr>
              <a:t>7/10/12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0B1AC71-4427-474A-9ACF-C4AEDE8BFAD5}" type="slidenum">
              <a:rPr lang="en-US"/>
              <a:pPr>
                <a:defRPr/>
              </a:pPr>
              <a:t>‹#›</a:t>
            </a:fld>
            <a:endParaRPr lang="en-US"/>
          </a:p>
        </p:txBody>
      </p:sp>
      <p:grpSp>
        <p:nvGrpSpPr>
          <p:cNvPr id="2" name="Group 6"/>
          <p:cNvGrpSpPr>
            <a:grpSpLocks/>
          </p:cNvGrpSpPr>
          <p:nvPr userDrawn="1"/>
        </p:nvGrpSpPr>
        <p:grpSpPr bwMode="auto">
          <a:xfrm>
            <a:off x="0" y="6096000"/>
            <a:ext cx="9906000" cy="762000"/>
            <a:chOff x="0" y="6096000"/>
            <a:chExt cx="9906000" cy="762000"/>
          </a:xfrm>
        </p:grpSpPr>
        <p:sp>
          <p:nvSpPr>
            <p:cNvPr id="8" name="Rectangle 7"/>
            <p:cNvSpPr/>
            <p:nvPr/>
          </p:nvSpPr>
          <p:spPr>
            <a:xfrm>
              <a:off x="0" y="6096000"/>
              <a:ext cx="9144000" cy="762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3" name="Picture 2" descr="C:\Documents and Settings\goddarka\Desktop\K.I.D. Logo\K.I.D. Logo 2 lines.PNG"/>
            <p:cNvPicPr>
              <a:picLocks noChangeAspect="1" noChangeArrowheads="1"/>
            </p:cNvPicPr>
            <p:nvPr/>
          </p:nvPicPr>
          <p:blipFill>
            <a:blip r:embed="rId13" cstate="print"/>
            <a:srcRect/>
            <a:stretch>
              <a:fillRect/>
            </a:stretch>
          </p:blipFill>
          <p:spPr bwMode="auto">
            <a:xfrm>
              <a:off x="228600" y="6172200"/>
              <a:ext cx="1219200" cy="542925"/>
            </a:xfrm>
            <a:prstGeom prst="rect">
              <a:avLst/>
            </a:prstGeom>
            <a:noFill/>
            <a:ln w="9525">
              <a:noFill/>
              <a:miter lim="800000"/>
              <a:headEnd/>
              <a:tailEnd/>
            </a:ln>
          </p:spPr>
        </p:pic>
        <p:sp>
          <p:nvSpPr>
            <p:cNvPr id="10" name="Parallelogram 9"/>
            <p:cNvSpPr/>
            <p:nvPr/>
          </p:nvSpPr>
          <p:spPr>
            <a:xfrm>
              <a:off x="5867400" y="6096000"/>
              <a:ext cx="4038600" cy="762000"/>
            </a:xfrm>
            <a:prstGeom prst="parallelogram">
              <a:avLst>
                <a:gd name="adj" fmla="val 43591"/>
              </a:avLst>
            </a:prstGeom>
            <a:solidFill>
              <a:srgbClr val="0052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Gill Sans MT" pitchFamily="34" charset="0"/>
        </a:defRPr>
      </a:lvl2pPr>
      <a:lvl3pPr algn="ctr" rtl="0" eaLnBrk="0" fontAlgn="base" hangingPunct="0">
        <a:spcBef>
          <a:spcPct val="0"/>
        </a:spcBef>
        <a:spcAft>
          <a:spcPct val="0"/>
        </a:spcAft>
        <a:defRPr sz="4400">
          <a:solidFill>
            <a:schemeClr val="tx1"/>
          </a:solidFill>
          <a:latin typeface="Gill Sans MT" pitchFamily="34" charset="0"/>
        </a:defRPr>
      </a:lvl3pPr>
      <a:lvl4pPr algn="ctr" rtl="0" eaLnBrk="0" fontAlgn="base" hangingPunct="0">
        <a:spcBef>
          <a:spcPct val="0"/>
        </a:spcBef>
        <a:spcAft>
          <a:spcPct val="0"/>
        </a:spcAft>
        <a:defRPr sz="4400">
          <a:solidFill>
            <a:schemeClr val="tx1"/>
          </a:solidFill>
          <a:latin typeface="Gill Sans MT" pitchFamily="34" charset="0"/>
        </a:defRPr>
      </a:lvl4pPr>
      <a:lvl5pPr algn="ctr" rtl="0" eaLnBrk="0" fontAlgn="base" hangingPunct="0">
        <a:spcBef>
          <a:spcPct val="0"/>
        </a:spcBef>
        <a:spcAft>
          <a:spcPct val="0"/>
        </a:spcAft>
        <a:defRPr sz="4400">
          <a:solidFill>
            <a:schemeClr val="tx1"/>
          </a:solidFill>
          <a:latin typeface="Gill Sans MT" pitchFamily="34" charset="0"/>
        </a:defRPr>
      </a:lvl5pPr>
      <a:lvl6pPr marL="457200" algn="ctr" rtl="0" fontAlgn="base">
        <a:spcBef>
          <a:spcPct val="0"/>
        </a:spcBef>
        <a:spcAft>
          <a:spcPct val="0"/>
        </a:spcAft>
        <a:defRPr sz="4400">
          <a:solidFill>
            <a:schemeClr val="tx1"/>
          </a:solidFill>
          <a:latin typeface="Gill Sans MT" pitchFamily="34" charset="0"/>
        </a:defRPr>
      </a:lvl6pPr>
      <a:lvl7pPr marL="914400" algn="ctr" rtl="0" fontAlgn="base">
        <a:spcBef>
          <a:spcPct val="0"/>
        </a:spcBef>
        <a:spcAft>
          <a:spcPct val="0"/>
        </a:spcAft>
        <a:defRPr sz="4400">
          <a:solidFill>
            <a:schemeClr val="tx1"/>
          </a:solidFill>
          <a:latin typeface="Gill Sans MT" pitchFamily="34" charset="0"/>
        </a:defRPr>
      </a:lvl7pPr>
      <a:lvl8pPr marL="1371600" algn="ctr" rtl="0" fontAlgn="base">
        <a:spcBef>
          <a:spcPct val="0"/>
        </a:spcBef>
        <a:spcAft>
          <a:spcPct val="0"/>
        </a:spcAft>
        <a:defRPr sz="4400">
          <a:solidFill>
            <a:schemeClr val="tx1"/>
          </a:solidFill>
          <a:latin typeface="Gill Sans MT" pitchFamily="34" charset="0"/>
        </a:defRPr>
      </a:lvl8pPr>
      <a:lvl9pPr marL="1828800" algn="ctr" rtl="0" fontAlgn="base">
        <a:spcBef>
          <a:spcPct val="0"/>
        </a:spcBef>
        <a:spcAft>
          <a:spcPct val="0"/>
        </a:spcAft>
        <a:defRPr sz="4400">
          <a:solidFill>
            <a:schemeClr val="tx1"/>
          </a:solidFill>
          <a:latin typeface="Gill Sans MT"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685800" y="304800"/>
            <a:ext cx="7848600" cy="923330"/>
          </a:xfrm>
          <a:prstGeom prst="rect">
            <a:avLst/>
          </a:prstGeom>
          <a:noFill/>
          <a:ln w="9525">
            <a:noFill/>
            <a:miter lim="800000"/>
            <a:headEnd/>
            <a:tailEnd/>
          </a:ln>
        </p:spPr>
        <p:txBody>
          <a:bodyPr>
            <a:spAutoFit/>
          </a:bodyPr>
          <a:lstStyle/>
          <a:p>
            <a:pPr algn="ctr"/>
            <a:r>
              <a:rPr lang="en-US" sz="5400" b="1" dirty="0" err="1" smtClean="0">
                <a:latin typeface="Gill Sans MT" pitchFamily="34" charset="0"/>
              </a:rPr>
              <a:t>Haciendo</a:t>
            </a:r>
            <a:r>
              <a:rPr lang="en-US" sz="5400" b="1" dirty="0" smtClean="0">
                <a:latin typeface="Gill Sans MT" pitchFamily="34" charset="0"/>
              </a:rPr>
              <a:t> </a:t>
            </a:r>
            <a:r>
              <a:rPr lang="en-US" sz="5400" b="1" dirty="0" err="1" smtClean="0">
                <a:latin typeface="Gill Sans MT" pitchFamily="34" charset="0"/>
              </a:rPr>
              <a:t>tuya</a:t>
            </a:r>
            <a:r>
              <a:rPr lang="en-US" sz="5400" b="1" dirty="0" smtClean="0">
                <a:latin typeface="Gill Sans MT" pitchFamily="34" charset="0"/>
              </a:rPr>
              <a:t> </a:t>
            </a:r>
            <a:r>
              <a:rPr lang="en-US" sz="5400" b="1" dirty="0">
                <a:latin typeface="Gill Sans MT" pitchFamily="34" charset="0"/>
              </a:rPr>
              <a:t>la </a:t>
            </a:r>
            <a:r>
              <a:rPr lang="en-US" sz="5400" b="1" dirty="0" err="1">
                <a:latin typeface="Gill Sans MT" pitchFamily="34" charset="0"/>
              </a:rPr>
              <a:t>Visión</a:t>
            </a:r>
            <a:endParaRPr lang="en-US" sz="5400" b="1" dirty="0">
              <a:latin typeface="Gill Sans MT" pitchFamily="34" charset="0"/>
            </a:endParaRPr>
          </a:p>
        </p:txBody>
      </p:sp>
      <p:pic>
        <p:nvPicPr>
          <p:cNvPr id="6" name="Picture 5" descr="iStock_000007125342Large.jpg"/>
          <p:cNvPicPr>
            <a:picLocks noChangeAspect="1"/>
          </p:cNvPicPr>
          <p:nvPr/>
        </p:nvPicPr>
        <p:blipFill>
          <a:blip r:embed="rId3" cstate="print"/>
          <a:stretch>
            <a:fillRect/>
          </a:stretch>
        </p:blipFill>
        <p:spPr>
          <a:xfrm>
            <a:off x="1828800" y="2057400"/>
            <a:ext cx="5486401" cy="3657600"/>
          </a:xfrm>
          <a:prstGeom prst="rect">
            <a:avLst/>
          </a:prstGeom>
          <a:solidFill>
            <a:srgbClr val="FFFFFF">
              <a:shade val="85000"/>
            </a:srgbClr>
          </a:solidFill>
          <a:ln w="190500" cap="sq">
            <a:solidFill>
              <a:srgbClr val="FFFFFF"/>
            </a:solidFill>
            <a:miter lim="800000"/>
          </a:ln>
          <a:effectLst>
            <a:outerShdw blurRad="76200" dir="13500000" sy="23000" kx="1200000" algn="br" rotWithShape="0">
              <a:prstClr val="black">
                <a:alpha val="2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2514600" y="152400"/>
            <a:ext cx="4442242" cy="707886"/>
          </a:xfrm>
          <a:prstGeom prst="rect">
            <a:avLst/>
          </a:prstGeom>
          <a:noFill/>
          <a:ln w="9525">
            <a:noFill/>
            <a:miter lim="800000"/>
            <a:headEnd/>
            <a:tailEnd/>
          </a:ln>
        </p:spPr>
        <p:txBody>
          <a:bodyPr wrap="none">
            <a:spAutoFit/>
          </a:bodyPr>
          <a:lstStyle/>
          <a:p>
            <a:pPr algn="ctr"/>
            <a:r>
              <a:rPr lang="en-US" sz="4000" b="1" dirty="0">
                <a:latin typeface="Gill Sans MT" pitchFamily="34" charset="0"/>
              </a:rPr>
              <a:t>La </a:t>
            </a:r>
            <a:r>
              <a:rPr lang="en-US" sz="4000" b="1" dirty="0" err="1">
                <a:latin typeface="Gill Sans MT" pitchFamily="34" charset="0"/>
              </a:rPr>
              <a:t>Familia</a:t>
            </a:r>
            <a:r>
              <a:rPr lang="en-US" sz="4000" b="1" dirty="0">
                <a:latin typeface="Gill Sans MT" pitchFamily="34" charset="0"/>
              </a:rPr>
              <a:t> </a:t>
            </a:r>
            <a:r>
              <a:rPr lang="en-US" sz="4000" b="1" dirty="0" smtClean="0">
                <a:latin typeface="Gill Sans MT" pitchFamily="34" charset="0"/>
              </a:rPr>
              <a:t>Carter</a:t>
            </a:r>
            <a:endParaRPr lang="en-US" sz="4000" b="1" dirty="0">
              <a:latin typeface="Gill Sans MT" pitchFamily="34" charset="0"/>
            </a:endParaRPr>
          </a:p>
        </p:txBody>
      </p:sp>
      <p:pic>
        <p:nvPicPr>
          <p:cNvPr id="5" name="Picture 4" descr="\\Mybookworld\public\ADMINISTRATIVE\Staff\Volunteers\Carter, Gerard\Carter Fam pic.jpg"/>
          <p:cNvPicPr/>
          <p:nvPr/>
        </p:nvPicPr>
        <p:blipFill>
          <a:blip r:embed="rId3" cstate="print"/>
          <a:srcRect/>
          <a:stretch>
            <a:fillRect/>
          </a:stretch>
        </p:blipFill>
        <p:spPr bwMode="auto">
          <a:xfrm>
            <a:off x="2362200" y="990600"/>
            <a:ext cx="4541838" cy="45062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133600" y="838200"/>
            <a:ext cx="4572000" cy="461963"/>
          </a:xfrm>
          <a:prstGeom prst="rect">
            <a:avLst/>
          </a:prstGeom>
          <a:noFill/>
          <a:ln w="9525">
            <a:noFill/>
            <a:miter lim="800000"/>
            <a:headEnd/>
            <a:tailEnd/>
          </a:ln>
        </p:spPr>
        <p:txBody>
          <a:bodyPr>
            <a:spAutoFit/>
          </a:bodyPr>
          <a:lstStyle/>
          <a:p>
            <a:pPr algn="ctr"/>
            <a:r>
              <a:rPr lang="en-US" sz="2400" b="1">
                <a:solidFill>
                  <a:srgbClr val="005288"/>
                </a:solidFill>
                <a:latin typeface="Gill Sans MT" pitchFamily="34" charset="0"/>
              </a:rPr>
              <a:t>Deuteronomio 6:4-7</a:t>
            </a:r>
          </a:p>
        </p:txBody>
      </p:sp>
      <p:sp>
        <p:nvSpPr>
          <p:cNvPr id="19459" name="Rectangle 3"/>
          <p:cNvSpPr>
            <a:spLocks noChangeArrowheads="1"/>
          </p:cNvSpPr>
          <p:nvPr/>
        </p:nvSpPr>
        <p:spPr bwMode="auto">
          <a:xfrm>
            <a:off x="609600" y="1568450"/>
            <a:ext cx="8001000" cy="4832350"/>
          </a:xfrm>
          <a:prstGeom prst="rect">
            <a:avLst/>
          </a:prstGeom>
          <a:noFill/>
          <a:ln w="9525">
            <a:noFill/>
            <a:miter lim="800000"/>
            <a:headEnd/>
            <a:tailEnd/>
          </a:ln>
        </p:spPr>
        <p:txBody>
          <a:bodyPr>
            <a:spAutoFit/>
          </a:bodyPr>
          <a:lstStyle/>
          <a:p>
            <a:r>
              <a:rPr lang="es-ES" sz="2400" b="1">
                <a:latin typeface="Gill Sans MT" pitchFamily="34" charset="0"/>
              </a:rPr>
              <a:t>Oye, Israel: Jehová nuestro Dios, Jehová uno es</a:t>
            </a:r>
            <a:r>
              <a:rPr lang="en-US" sz="2400" b="1">
                <a:latin typeface="Gill Sans MT" pitchFamily="34" charset="0"/>
              </a:rPr>
              <a:t>.</a:t>
            </a:r>
          </a:p>
          <a:p>
            <a:endParaRPr lang="en-US" sz="2400" b="1">
              <a:latin typeface="Gill Sans MT" pitchFamily="34" charset="0"/>
            </a:endParaRPr>
          </a:p>
          <a:p>
            <a:r>
              <a:rPr lang="es-ES" sz="2800" b="1">
                <a:solidFill>
                  <a:srgbClr val="008DA8"/>
                </a:solidFill>
                <a:latin typeface="Gill Sans MT" pitchFamily="34" charset="0"/>
              </a:rPr>
              <a:t>Y Amarás á Jehová tu Dios de todo tu corazón, y de toda tu alma, y con todo tu poder</a:t>
            </a:r>
            <a:r>
              <a:rPr lang="en-US" sz="2800" b="1">
                <a:solidFill>
                  <a:srgbClr val="008DA8"/>
                </a:solidFill>
                <a:latin typeface="Gill Sans MT" pitchFamily="34" charset="0"/>
              </a:rPr>
              <a:t>. </a:t>
            </a:r>
          </a:p>
          <a:p>
            <a:r>
              <a:rPr lang="en-US" sz="2400" b="1">
                <a:latin typeface="Gill Sans MT" pitchFamily="34" charset="0"/>
              </a:rPr>
              <a:t> </a:t>
            </a:r>
          </a:p>
          <a:p>
            <a:r>
              <a:rPr lang="es-ES" sz="2400" b="1">
                <a:latin typeface="Gill Sans MT" pitchFamily="34" charset="0"/>
              </a:rPr>
              <a:t>Y estas palabras que yo te mando hoy, estarán sobre tu corazón</a:t>
            </a:r>
            <a:r>
              <a:rPr lang="en-US" sz="2400" b="1">
                <a:latin typeface="Gill Sans MT" pitchFamily="34" charset="0"/>
              </a:rPr>
              <a:t>.</a:t>
            </a:r>
          </a:p>
          <a:p>
            <a:endParaRPr lang="en-US" sz="2400" b="1">
              <a:latin typeface="Gill Sans MT" pitchFamily="34" charset="0"/>
            </a:endParaRPr>
          </a:p>
          <a:p>
            <a:r>
              <a:rPr lang="es-ES" sz="2800" b="1">
                <a:solidFill>
                  <a:srgbClr val="008DA8"/>
                </a:solidFill>
                <a:latin typeface="Gill Sans MT" pitchFamily="34" charset="0"/>
              </a:rPr>
              <a:t>Y las repetirás á tus hijos, y hablarás de ellas estando en tu casa, y andando por el camino, y al acostarte, y cuando te levantes</a:t>
            </a:r>
            <a:r>
              <a:rPr lang="en-US" sz="2800" b="1">
                <a:solidFill>
                  <a:srgbClr val="008DA8"/>
                </a:solidFill>
                <a:latin typeface="Gill Sans MT" pitchFamily="34" charset="0"/>
              </a:rPr>
              <a:t>.</a:t>
            </a:r>
          </a:p>
          <a:p>
            <a:pPr algn="ctr"/>
            <a:endParaRPr lang="en-US" sz="2400" b="1">
              <a:latin typeface="Gill Sans MT" pitchFamily="34" charset="0"/>
            </a:endParaRPr>
          </a:p>
        </p:txBody>
      </p:sp>
      <p:sp>
        <p:nvSpPr>
          <p:cNvPr id="19460" name="TextBox 4"/>
          <p:cNvSpPr txBox="1">
            <a:spLocks noChangeArrowheads="1"/>
          </p:cNvSpPr>
          <p:nvPr/>
        </p:nvSpPr>
        <p:spPr bwMode="auto">
          <a:xfrm>
            <a:off x="228600" y="152400"/>
            <a:ext cx="8915400" cy="862013"/>
          </a:xfrm>
          <a:prstGeom prst="rect">
            <a:avLst/>
          </a:prstGeom>
          <a:noFill/>
          <a:ln w="9525">
            <a:noFill/>
            <a:miter lim="800000"/>
            <a:headEnd/>
            <a:tailEnd/>
          </a:ln>
        </p:spPr>
        <p:txBody>
          <a:bodyPr>
            <a:spAutoFit/>
          </a:bodyPr>
          <a:lstStyle/>
          <a:p>
            <a:pPr algn="ctr"/>
            <a:r>
              <a:rPr lang="es-ES" sz="3200" b="1">
                <a:latin typeface="Gill Sans MT" pitchFamily="34" charset="0"/>
              </a:rPr>
              <a:t>¿Cuáles son los sueños de Dios para los niños</a:t>
            </a:r>
            <a:r>
              <a:rPr lang="en-US" sz="3200" b="1">
                <a:latin typeface="Gill Sans MT" pitchFamily="34" charset="0"/>
              </a:rPr>
              <a:t>?</a:t>
            </a:r>
          </a:p>
          <a:p>
            <a:pPr algn="ctr"/>
            <a:endParaRPr lang="en-US">
              <a:latin typeface="Gill Sans MT"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143000" y="228600"/>
            <a:ext cx="6934200" cy="1754326"/>
          </a:xfrm>
          <a:prstGeom prst="rect">
            <a:avLst/>
          </a:prstGeom>
          <a:noFill/>
          <a:ln w="9525">
            <a:noFill/>
            <a:miter lim="800000"/>
            <a:headEnd/>
            <a:tailEnd/>
          </a:ln>
        </p:spPr>
        <p:txBody>
          <a:bodyPr>
            <a:spAutoFit/>
          </a:bodyPr>
          <a:lstStyle/>
          <a:p>
            <a:pPr algn="ctr"/>
            <a:r>
              <a:rPr lang="es-ES" sz="3600" b="1" dirty="0">
                <a:latin typeface="Gill Sans MT" pitchFamily="34" charset="0"/>
              </a:rPr>
              <a:t>¿ </a:t>
            </a:r>
            <a:r>
              <a:rPr lang="en-US" sz="3600" b="1" dirty="0">
                <a:latin typeface="Gill Sans MT" pitchFamily="34" charset="0"/>
              </a:rPr>
              <a:t>A </a:t>
            </a:r>
            <a:r>
              <a:rPr lang="en-US" sz="3600" b="1" dirty="0" err="1">
                <a:latin typeface="Gill Sans MT" pitchFamily="34" charset="0"/>
              </a:rPr>
              <a:t>quién</a:t>
            </a:r>
            <a:r>
              <a:rPr lang="en-US" sz="3600" b="1" dirty="0">
                <a:latin typeface="Gill Sans MT" pitchFamily="34" charset="0"/>
              </a:rPr>
              <a:t> ha </a:t>
            </a:r>
            <a:r>
              <a:rPr lang="en-US" sz="3600" b="1" dirty="0" err="1">
                <a:latin typeface="Gill Sans MT" pitchFamily="34" charset="0"/>
              </a:rPr>
              <a:t>llamado</a:t>
            </a:r>
            <a:r>
              <a:rPr lang="en-US" sz="3600" b="1" dirty="0">
                <a:latin typeface="Gill Sans MT" pitchFamily="34" charset="0"/>
              </a:rPr>
              <a:t> Dios </a:t>
            </a:r>
            <a:r>
              <a:rPr lang="en-US" sz="3600" b="1" dirty="0" err="1">
                <a:latin typeface="Gill Sans MT" pitchFamily="34" charset="0"/>
              </a:rPr>
              <a:t>para</a:t>
            </a:r>
            <a:r>
              <a:rPr lang="en-US" sz="3600" b="1" dirty="0">
                <a:latin typeface="Gill Sans MT" pitchFamily="34" charset="0"/>
              </a:rPr>
              <a:t> ser los </a:t>
            </a:r>
            <a:r>
              <a:rPr lang="en-US" sz="3600" b="1" dirty="0" err="1">
                <a:latin typeface="Gill Sans MT" pitchFamily="34" charset="0"/>
              </a:rPr>
              <a:t>principales</a:t>
            </a:r>
            <a:r>
              <a:rPr lang="en-US" sz="3600" b="1" dirty="0">
                <a:latin typeface="Gill Sans MT" pitchFamily="34" charset="0"/>
              </a:rPr>
              <a:t> </a:t>
            </a:r>
            <a:r>
              <a:rPr lang="en-US" sz="3600" b="1" dirty="0" err="1" smtClean="0">
                <a:latin typeface="Gill Sans MT" pitchFamily="34" charset="0"/>
              </a:rPr>
              <a:t>disc</a:t>
            </a:r>
            <a:r>
              <a:rPr lang="en-US" sz="3600" b="1" dirty="0" err="1" smtClean="0">
                <a:latin typeface="Times New Roman"/>
                <a:cs typeface="Times New Roman"/>
              </a:rPr>
              <a:t>í</a:t>
            </a:r>
            <a:r>
              <a:rPr lang="en-US" sz="3600" b="1" dirty="0" err="1" smtClean="0">
                <a:latin typeface="Gill Sans MT" pitchFamily="34" charset="0"/>
              </a:rPr>
              <a:t>pulos</a:t>
            </a:r>
            <a:r>
              <a:rPr lang="en-US" sz="3600" b="1" dirty="0" smtClean="0">
                <a:latin typeface="Gill Sans MT" pitchFamily="34" charset="0"/>
              </a:rPr>
              <a:t> </a:t>
            </a:r>
            <a:r>
              <a:rPr lang="en-US" sz="3600" b="1" dirty="0">
                <a:latin typeface="Gill Sans MT" pitchFamily="34" charset="0"/>
              </a:rPr>
              <a:t>de los </a:t>
            </a:r>
            <a:r>
              <a:rPr lang="en-US" sz="3600" b="1" dirty="0" err="1">
                <a:latin typeface="Gill Sans MT" pitchFamily="34" charset="0"/>
              </a:rPr>
              <a:t>niños</a:t>
            </a:r>
            <a:r>
              <a:rPr lang="en-US" sz="3600" b="1" dirty="0">
                <a:latin typeface="Gill Sans MT" pitchFamily="34" charset="0"/>
              </a:rPr>
              <a:t>?</a:t>
            </a:r>
          </a:p>
        </p:txBody>
      </p:sp>
      <p:sp>
        <p:nvSpPr>
          <p:cNvPr id="4" name="TextBox 3"/>
          <p:cNvSpPr txBox="1"/>
          <p:nvPr/>
        </p:nvSpPr>
        <p:spPr>
          <a:xfrm>
            <a:off x="1524000" y="3276600"/>
            <a:ext cx="6172200" cy="1123950"/>
          </a:xfrm>
          <a:prstGeom prst="roundRect">
            <a:avLst/>
          </a:prstGeom>
          <a:solidFill>
            <a:srgbClr val="6C217F"/>
          </a:solidFill>
          <a:ln>
            <a:noFill/>
          </a:ln>
        </p:spPr>
        <p:style>
          <a:lnRef idx="1">
            <a:schemeClr val="accent1"/>
          </a:lnRef>
          <a:fillRef idx="3">
            <a:schemeClr val="accent1"/>
          </a:fillRef>
          <a:effectRef idx="2">
            <a:schemeClr val="accent1"/>
          </a:effectRef>
          <a:fontRef idx="minor">
            <a:schemeClr val="lt1"/>
          </a:fontRef>
        </p:style>
        <p:txBody>
          <a:bodyPr>
            <a:spAutoFit/>
          </a:bodyPr>
          <a:lstStyle/>
          <a:p>
            <a:pPr algn="ctr" fontAlgn="auto">
              <a:spcBef>
                <a:spcPts val="0"/>
              </a:spcBef>
              <a:spcAft>
                <a:spcPts val="0"/>
              </a:spcAft>
              <a:defRPr/>
            </a:pPr>
            <a:r>
              <a:rPr lang="en-US" sz="6000" b="1"/>
              <a:t>LOS PADRES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09600" y="2327275"/>
            <a:ext cx="3810000" cy="2708434"/>
          </a:xfrm>
          <a:prstGeom prst="rect">
            <a:avLst/>
          </a:prstGeom>
          <a:noFill/>
          <a:ln w="9525">
            <a:noFill/>
            <a:miter lim="800000"/>
            <a:headEnd/>
            <a:tailEnd/>
          </a:ln>
        </p:spPr>
        <p:txBody>
          <a:bodyPr wrap="square">
            <a:spAutoFit/>
          </a:bodyPr>
          <a:lstStyle/>
          <a:p>
            <a:pPr algn="ctr"/>
            <a:endParaRPr lang="en-US" sz="3200" b="1" dirty="0">
              <a:latin typeface="Gill Sans MT" pitchFamily="34" charset="0"/>
            </a:endParaRPr>
          </a:p>
          <a:p>
            <a:pPr algn="ctr"/>
            <a:r>
              <a:rPr lang="en-US" sz="4000" b="1" i="1" dirty="0" err="1">
                <a:solidFill>
                  <a:schemeClr val="tx2"/>
                </a:solidFill>
                <a:latin typeface="Gill Sans MT" pitchFamily="34" charset="0"/>
              </a:rPr>
              <a:t>Cada</a:t>
            </a:r>
            <a:r>
              <a:rPr lang="en-US" sz="4000" b="1" i="1" dirty="0">
                <a:solidFill>
                  <a:schemeClr val="tx2"/>
                </a:solidFill>
                <a:latin typeface="Gill Sans MT" pitchFamily="34" charset="0"/>
              </a:rPr>
              <a:t> </a:t>
            </a:r>
            <a:r>
              <a:rPr lang="en-US" sz="4000" b="1" i="1" dirty="0" err="1">
                <a:solidFill>
                  <a:schemeClr val="tx2"/>
                </a:solidFill>
                <a:latin typeface="Gill Sans MT" pitchFamily="34" charset="0"/>
              </a:rPr>
              <a:t>niño</a:t>
            </a:r>
            <a:r>
              <a:rPr lang="en-US" sz="4000" b="1" i="1" dirty="0">
                <a:solidFill>
                  <a:schemeClr val="tx2"/>
                </a:solidFill>
                <a:latin typeface="Gill Sans MT" pitchFamily="34" charset="0"/>
              </a:rPr>
              <a:t> </a:t>
            </a:r>
            <a:r>
              <a:rPr lang="en-US" sz="4000" b="1" i="1" dirty="0" err="1" smtClean="0">
                <a:solidFill>
                  <a:schemeClr val="tx2"/>
                </a:solidFill>
                <a:latin typeface="Gill Sans MT" pitchFamily="34" charset="0"/>
              </a:rPr>
              <a:t>es</a:t>
            </a:r>
            <a:r>
              <a:rPr lang="en-US" sz="4000" b="1" i="1" dirty="0" smtClean="0">
                <a:solidFill>
                  <a:schemeClr val="tx2"/>
                </a:solidFill>
                <a:latin typeface="Gill Sans MT" pitchFamily="34" charset="0"/>
              </a:rPr>
              <a:t> un </a:t>
            </a:r>
            <a:r>
              <a:rPr lang="en-US" sz="4000" b="1" i="1" dirty="0" err="1">
                <a:solidFill>
                  <a:schemeClr val="tx2"/>
                </a:solidFill>
                <a:latin typeface="Gill Sans MT" pitchFamily="34" charset="0"/>
              </a:rPr>
              <a:t>discípulo</a:t>
            </a:r>
            <a:r>
              <a:rPr lang="en-US" sz="4000" b="1" i="1" dirty="0">
                <a:solidFill>
                  <a:schemeClr val="tx2"/>
                </a:solidFill>
                <a:latin typeface="Gill Sans MT" pitchFamily="34" charset="0"/>
              </a:rPr>
              <a:t> de </a:t>
            </a:r>
            <a:r>
              <a:rPr lang="en-US" sz="4000" b="1" i="1" dirty="0" err="1">
                <a:solidFill>
                  <a:schemeClr val="tx2"/>
                </a:solidFill>
                <a:latin typeface="Gill Sans MT" pitchFamily="34" charset="0"/>
              </a:rPr>
              <a:t>Jesuscristo</a:t>
            </a:r>
            <a:r>
              <a:rPr lang="en-US" sz="4000" b="1" i="1" dirty="0">
                <a:solidFill>
                  <a:schemeClr val="tx2"/>
                </a:solidFill>
                <a:latin typeface="Gill Sans MT" pitchFamily="34" charset="0"/>
              </a:rPr>
              <a:t>!</a:t>
            </a:r>
          </a:p>
          <a:p>
            <a:pPr algn="ctr"/>
            <a:endParaRPr lang="en-US" dirty="0">
              <a:latin typeface="Gill Sans MT" pitchFamily="34" charset="0"/>
            </a:endParaRPr>
          </a:p>
        </p:txBody>
      </p:sp>
      <p:sp>
        <p:nvSpPr>
          <p:cNvPr id="21507" name="Rectangle 2"/>
          <p:cNvSpPr>
            <a:spLocks noChangeArrowheads="1"/>
          </p:cNvSpPr>
          <p:nvPr/>
        </p:nvSpPr>
        <p:spPr bwMode="auto">
          <a:xfrm>
            <a:off x="228600" y="1143000"/>
            <a:ext cx="4419600" cy="646331"/>
          </a:xfrm>
          <a:prstGeom prst="rect">
            <a:avLst/>
          </a:prstGeom>
          <a:noFill/>
          <a:ln w="9525">
            <a:noFill/>
            <a:miter lim="800000"/>
            <a:headEnd/>
            <a:tailEnd/>
          </a:ln>
        </p:spPr>
        <p:txBody>
          <a:bodyPr wrap="square">
            <a:spAutoFit/>
          </a:bodyPr>
          <a:lstStyle/>
          <a:p>
            <a:pPr algn="ctr"/>
            <a:r>
              <a:rPr lang="en-US" sz="3600" b="1" dirty="0">
                <a:solidFill>
                  <a:srgbClr val="000000"/>
                </a:solidFill>
                <a:latin typeface="Gill Sans MT" pitchFamily="34" charset="0"/>
              </a:rPr>
              <a:t>La </a:t>
            </a:r>
            <a:r>
              <a:rPr lang="en-US" sz="3600" b="1" dirty="0" err="1">
                <a:solidFill>
                  <a:srgbClr val="000000"/>
                </a:solidFill>
                <a:latin typeface="Gill Sans MT" pitchFamily="34" charset="0"/>
              </a:rPr>
              <a:t>Visión</a:t>
            </a:r>
            <a:r>
              <a:rPr lang="en-US" sz="3600" b="1" dirty="0">
                <a:solidFill>
                  <a:srgbClr val="000000"/>
                </a:solidFill>
                <a:latin typeface="Gill Sans MT" pitchFamily="34" charset="0"/>
              </a:rPr>
              <a:t> de K.I.D.  :</a:t>
            </a:r>
          </a:p>
        </p:txBody>
      </p:sp>
      <p:pic>
        <p:nvPicPr>
          <p:cNvPr id="4" name="Picture 5" descr="Z:\KID graphics\KID Photos for Marketing\Royalty-free usable images\5811361.jpg"/>
          <p:cNvPicPr>
            <a:picLocks noChangeAspect="1" noChangeArrowheads="1"/>
          </p:cNvPicPr>
          <p:nvPr/>
        </p:nvPicPr>
        <p:blipFill>
          <a:blip r:embed="rId3" cstate="print"/>
          <a:srcRect/>
          <a:stretch>
            <a:fillRect/>
          </a:stretch>
        </p:blipFill>
        <p:spPr bwMode="auto">
          <a:xfrm>
            <a:off x="5410200" y="738274"/>
            <a:ext cx="3124200" cy="474812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76200" y="304800"/>
            <a:ext cx="8926513" cy="1169988"/>
          </a:xfrm>
          <a:prstGeom prst="rect">
            <a:avLst/>
          </a:prstGeom>
          <a:noFill/>
          <a:ln w="9525">
            <a:noFill/>
            <a:miter lim="800000"/>
            <a:headEnd/>
            <a:tailEnd/>
          </a:ln>
        </p:spPr>
        <p:txBody>
          <a:bodyPr>
            <a:spAutoFit/>
          </a:bodyPr>
          <a:lstStyle/>
          <a:p>
            <a:pPr algn="ctr"/>
            <a:r>
              <a:rPr lang="es-ES" sz="3500" b="1">
                <a:latin typeface="Gill Sans MT" pitchFamily="34" charset="0"/>
              </a:rPr>
              <a:t>¿</a:t>
            </a:r>
            <a:r>
              <a:rPr lang="en-US" sz="3500" b="1">
                <a:latin typeface="Gill Sans MT" pitchFamily="34" charset="0"/>
              </a:rPr>
              <a:t>Cómo  poner K.I.D en práctica</a:t>
            </a:r>
          </a:p>
          <a:p>
            <a:pPr algn="ctr"/>
            <a:r>
              <a:rPr lang="en-US" sz="3500" b="1">
                <a:latin typeface="Gill Sans MT" pitchFamily="34" charset="0"/>
              </a:rPr>
              <a:t> en tu iglesia?</a:t>
            </a:r>
          </a:p>
        </p:txBody>
      </p:sp>
      <p:grpSp>
        <p:nvGrpSpPr>
          <p:cNvPr id="2" name="Group 11"/>
          <p:cNvGrpSpPr>
            <a:grpSpLocks/>
          </p:cNvGrpSpPr>
          <p:nvPr/>
        </p:nvGrpSpPr>
        <p:grpSpPr bwMode="auto">
          <a:xfrm>
            <a:off x="76200" y="1828800"/>
            <a:ext cx="8915400" cy="2438400"/>
            <a:chOff x="76200" y="1752600"/>
            <a:chExt cx="8915400" cy="2438400"/>
          </a:xfrm>
        </p:grpSpPr>
        <p:sp>
          <p:nvSpPr>
            <p:cNvPr id="22532" name="AutoShape 15"/>
            <p:cNvSpPr>
              <a:spLocks noChangeArrowheads="1"/>
            </p:cNvSpPr>
            <p:nvPr/>
          </p:nvSpPr>
          <p:spPr bwMode="auto">
            <a:xfrm>
              <a:off x="76200" y="1752600"/>
              <a:ext cx="8915400" cy="2438400"/>
            </a:xfrm>
            <a:prstGeom prst="flowChartAlternateProcess">
              <a:avLst/>
            </a:prstGeom>
            <a:solidFill>
              <a:srgbClr val="005288"/>
            </a:solidFill>
            <a:ln w="9525">
              <a:noFill/>
              <a:miter lim="800000"/>
              <a:headEnd/>
              <a:tailEnd/>
            </a:ln>
          </p:spPr>
          <p:txBody>
            <a:bodyPr lIns="0" rIns="0"/>
            <a:lstStyle/>
            <a:p>
              <a:pPr algn="ctr"/>
              <a:r>
                <a:rPr lang="en-US" sz="3200" b="1">
                  <a:solidFill>
                    <a:schemeClr val="bg1"/>
                  </a:solidFill>
                  <a:latin typeface="Gill Sans MT" pitchFamily="34" charset="0"/>
                </a:rPr>
                <a:t>ORACION</a:t>
              </a:r>
            </a:p>
          </p:txBody>
        </p:sp>
        <p:sp>
          <p:nvSpPr>
            <p:cNvPr id="22533" name="AutoShape 18"/>
            <p:cNvSpPr>
              <a:spLocks noChangeArrowheads="1"/>
            </p:cNvSpPr>
            <p:nvPr/>
          </p:nvSpPr>
          <p:spPr bwMode="auto">
            <a:xfrm>
              <a:off x="228600" y="2590800"/>
              <a:ext cx="2590800" cy="1143000"/>
            </a:xfrm>
            <a:prstGeom prst="flowChartAlternateProcess">
              <a:avLst/>
            </a:prstGeom>
            <a:solidFill>
              <a:srgbClr val="008DA8"/>
            </a:solidFill>
            <a:ln w="9525">
              <a:noFill/>
              <a:miter lim="800000"/>
              <a:headEnd/>
              <a:tailEnd/>
            </a:ln>
          </p:spPr>
          <p:txBody>
            <a:bodyPr lIns="0" rIns="0" anchor="ctr"/>
            <a:lstStyle/>
            <a:p>
              <a:pPr algn="ctr"/>
              <a:r>
                <a:rPr lang="en-US" sz="2800" b="1">
                  <a:solidFill>
                    <a:schemeClr val="bg1"/>
                  </a:solidFill>
                  <a:latin typeface="Gill Sans MT" pitchFamily="34" charset="0"/>
                </a:rPr>
                <a:t>Preparar a la iglesia</a:t>
              </a:r>
            </a:p>
          </p:txBody>
        </p:sp>
        <p:sp>
          <p:nvSpPr>
            <p:cNvPr id="22534" name="AutoShape 19"/>
            <p:cNvSpPr>
              <a:spLocks noChangeArrowheads="1"/>
            </p:cNvSpPr>
            <p:nvPr/>
          </p:nvSpPr>
          <p:spPr bwMode="auto">
            <a:xfrm>
              <a:off x="3276600" y="2590800"/>
              <a:ext cx="2590800" cy="1143000"/>
            </a:xfrm>
            <a:prstGeom prst="flowChartAlternateProcess">
              <a:avLst/>
            </a:prstGeom>
            <a:solidFill>
              <a:srgbClr val="008DA8"/>
            </a:solidFill>
            <a:ln w="9525">
              <a:noFill/>
              <a:miter lim="800000"/>
              <a:headEnd/>
              <a:tailEnd/>
            </a:ln>
          </p:spPr>
          <p:txBody>
            <a:bodyPr lIns="0" rIns="0" anchor="ctr"/>
            <a:lstStyle/>
            <a:p>
              <a:pPr algn="ctr"/>
              <a:r>
                <a:rPr lang="en-US" sz="2800" b="1">
                  <a:solidFill>
                    <a:schemeClr val="bg1"/>
                  </a:solidFill>
                  <a:latin typeface="Gill Sans MT" pitchFamily="34" charset="0"/>
                </a:rPr>
                <a:t>Equipar a los padres</a:t>
              </a:r>
            </a:p>
          </p:txBody>
        </p:sp>
        <p:sp>
          <p:nvSpPr>
            <p:cNvPr id="22535" name="AutoShape 20"/>
            <p:cNvSpPr>
              <a:spLocks noChangeArrowheads="1"/>
            </p:cNvSpPr>
            <p:nvPr/>
          </p:nvSpPr>
          <p:spPr bwMode="auto">
            <a:xfrm>
              <a:off x="6324600" y="2590800"/>
              <a:ext cx="2514600" cy="1143000"/>
            </a:xfrm>
            <a:prstGeom prst="flowChartAlternateProcess">
              <a:avLst/>
            </a:prstGeom>
            <a:solidFill>
              <a:srgbClr val="008DA8"/>
            </a:solidFill>
            <a:ln w="9525">
              <a:noFill/>
              <a:miter lim="800000"/>
              <a:headEnd/>
              <a:tailEnd/>
            </a:ln>
          </p:spPr>
          <p:txBody>
            <a:bodyPr lIns="0" rIns="0" anchor="ctr"/>
            <a:lstStyle/>
            <a:p>
              <a:pPr algn="ctr"/>
              <a:r>
                <a:rPr lang="en-US" sz="2800" b="1" dirty="0" err="1" smtClean="0">
                  <a:solidFill>
                    <a:schemeClr val="bg1"/>
                  </a:solidFill>
                  <a:latin typeface="Gill Sans MT" pitchFamily="34" charset="0"/>
                </a:rPr>
                <a:t>Hacer</a:t>
              </a:r>
              <a:r>
                <a:rPr lang="en-US" sz="2800" b="1" dirty="0" smtClean="0">
                  <a:solidFill>
                    <a:schemeClr val="bg1"/>
                  </a:solidFill>
                  <a:latin typeface="Gill Sans MT" pitchFamily="34" charset="0"/>
                </a:rPr>
                <a:t> </a:t>
              </a:r>
              <a:r>
                <a:rPr lang="en-US" sz="2800" b="1" dirty="0" err="1" smtClean="0">
                  <a:solidFill>
                    <a:schemeClr val="bg1"/>
                  </a:solidFill>
                  <a:latin typeface="Gill Sans MT" pitchFamily="34" charset="0"/>
                </a:rPr>
                <a:t>disc</a:t>
              </a:r>
              <a:r>
                <a:rPr lang="en-US" sz="2800" b="1" dirty="0" err="1" smtClean="0">
                  <a:solidFill>
                    <a:schemeClr val="bg1"/>
                  </a:solidFill>
                  <a:latin typeface="Times New Roman"/>
                  <a:cs typeface="Times New Roman"/>
                </a:rPr>
                <a:t>í</a:t>
              </a:r>
              <a:r>
                <a:rPr lang="en-US" sz="2800" b="1" dirty="0" err="1" smtClean="0">
                  <a:solidFill>
                    <a:schemeClr val="bg1"/>
                  </a:solidFill>
                  <a:latin typeface="Gill Sans MT" pitchFamily="34" charset="0"/>
                </a:rPr>
                <a:t>pulos</a:t>
              </a:r>
              <a:r>
                <a:rPr lang="en-US" sz="2800" b="1" dirty="0" smtClean="0">
                  <a:solidFill>
                    <a:schemeClr val="bg1"/>
                  </a:solidFill>
                  <a:latin typeface="Gill Sans MT" pitchFamily="34" charset="0"/>
                </a:rPr>
                <a:t> de</a:t>
              </a:r>
              <a:endParaRPr lang="en-US" sz="2800" b="1" dirty="0">
                <a:solidFill>
                  <a:schemeClr val="bg1"/>
                </a:solidFill>
                <a:latin typeface="Gill Sans MT" pitchFamily="34" charset="0"/>
              </a:endParaRPr>
            </a:p>
            <a:p>
              <a:pPr algn="ctr"/>
              <a:r>
                <a:rPr lang="en-US" sz="2800" b="1" dirty="0">
                  <a:solidFill>
                    <a:schemeClr val="bg1"/>
                  </a:solidFill>
                  <a:latin typeface="Gill Sans MT" pitchFamily="34" charset="0"/>
                </a:rPr>
                <a:t>los </a:t>
              </a:r>
              <a:r>
                <a:rPr lang="en-US" sz="2800" b="1" dirty="0" err="1">
                  <a:solidFill>
                    <a:schemeClr val="bg1"/>
                  </a:solidFill>
                  <a:latin typeface="Gill Sans MT" pitchFamily="34" charset="0"/>
                </a:rPr>
                <a:t>Niños</a:t>
              </a:r>
              <a:endParaRPr lang="en-US" sz="2800" b="1" dirty="0">
                <a:solidFill>
                  <a:schemeClr val="bg1"/>
                </a:solidFill>
                <a:latin typeface="Gill Sans MT" pitchFamily="34" charset="0"/>
              </a:endParaRPr>
            </a:p>
          </p:txBody>
        </p:sp>
        <p:sp>
          <p:nvSpPr>
            <p:cNvPr id="9" name="Line 16"/>
            <p:cNvSpPr>
              <a:spLocks noChangeShapeType="1"/>
            </p:cNvSpPr>
            <p:nvPr/>
          </p:nvSpPr>
          <p:spPr bwMode="auto">
            <a:xfrm>
              <a:off x="5943600" y="3124200"/>
              <a:ext cx="304800" cy="0"/>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wrap="none" anchor="ctr"/>
            <a:lstStyle/>
            <a:p>
              <a:pPr fontAlgn="auto">
                <a:spcBef>
                  <a:spcPts val="0"/>
                </a:spcBef>
                <a:spcAft>
                  <a:spcPts val="0"/>
                </a:spcAft>
                <a:defRPr/>
              </a:pPr>
              <a:endParaRPr lang="en-US"/>
            </a:p>
          </p:txBody>
        </p:sp>
        <p:sp>
          <p:nvSpPr>
            <p:cNvPr id="11" name="Line 16"/>
            <p:cNvSpPr>
              <a:spLocks noChangeShapeType="1"/>
            </p:cNvSpPr>
            <p:nvPr/>
          </p:nvSpPr>
          <p:spPr bwMode="auto">
            <a:xfrm>
              <a:off x="2895600" y="3124200"/>
              <a:ext cx="304800" cy="0"/>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wrap="none" anchor="ctr"/>
            <a:lstStyle/>
            <a:p>
              <a:pP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6200" y="228600"/>
            <a:ext cx="8915400" cy="2438400"/>
            <a:chOff x="76200" y="1752600"/>
            <a:chExt cx="8915400" cy="2438400"/>
          </a:xfrm>
        </p:grpSpPr>
        <p:sp>
          <p:nvSpPr>
            <p:cNvPr id="23557" name="AutoShape 15"/>
            <p:cNvSpPr>
              <a:spLocks noChangeArrowheads="1"/>
            </p:cNvSpPr>
            <p:nvPr/>
          </p:nvSpPr>
          <p:spPr bwMode="auto">
            <a:xfrm>
              <a:off x="76200" y="1752600"/>
              <a:ext cx="8915400" cy="2438400"/>
            </a:xfrm>
            <a:prstGeom prst="flowChartAlternateProcess">
              <a:avLst/>
            </a:prstGeom>
            <a:solidFill>
              <a:srgbClr val="005288"/>
            </a:solidFill>
            <a:ln w="9525">
              <a:noFill/>
              <a:miter lim="800000"/>
              <a:headEnd/>
              <a:tailEnd/>
            </a:ln>
          </p:spPr>
          <p:txBody>
            <a:bodyPr lIns="0" rIns="0"/>
            <a:lstStyle/>
            <a:p>
              <a:pPr algn="ctr"/>
              <a:r>
                <a:rPr lang="en-US" sz="3200" b="1">
                  <a:solidFill>
                    <a:schemeClr val="bg1"/>
                  </a:solidFill>
                  <a:latin typeface="Gill Sans MT" pitchFamily="34" charset="0"/>
                </a:rPr>
                <a:t>ORACION</a:t>
              </a:r>
            </a:p>
          </p:txBody>
        </p:sp>
        <p:sp>
          <p:nvSpPr>
            <p:cNvPr id="23558" name="AutoShape 18"/>
            <p:cNvSpPr>
              <a:spLocks noChangeArrowheads="1"/>
            </p:cNvSpPr>
            <p:nvPr/>
          </p:nvSpPr>
          <p:spPr bwMode="auto">
            <a:xfrm>
              <a:off x="228600" y="2590800"/>
              <a:ext cx="2590800" cy="1143000"/>
            </a:xfrm>
            <a:prstGeom prst="flowChartAlternateProcess">
              <a:avLst/>
            </a:prstGeom>
            <a:solidFill>
              <a:srgbClr val="008DA8"/>
            </a:solidFill>
            <a:ln w="9525">
              <a:noFill/>
              <a:miter lim="800000"/>
              <a:headEnd/>
              <a:tailEnd/>
            </a:ln>
          </p:spPr>
          <p:txBody>
            <a:bodyPr lIns="0" rIns="0" anchor="ctr"/>
            <a:lstStyle/>
            <a:p>
              <a:pPr algn="ctr"/>
              <a:r>
                <a:rPr lang="en-US" sz="2800" b="1">
                  <a:solidFill>
                    <a:schemeClr val="bg1"/>
                  </a:solidFill>
                  <a:latin typeface="Gill Sans MT" pitchFamily="34" charset="0"/>
                </a:rPr>
                <a:t>Prepara a la iglesia</a:t>
              </a:r>
            </a:p>
          </p:txBody>
        </p:sp>
        <p:sp>
          <p:nvSpPr>
            <p:cNvPr id="23559" name="AutoShape 19"/>
            <p:cNvSpPr>
              <a:spLocks noChangeArrowheads="1"/>
            </p:cNvSpPr>
            <p:nvPr/>
          </p:nvSpPr>
          <p:spPr bwMode="auto">
            <a:xfrm>
              <a:off x="3276600" y="2590800"/>
              <a:ext cx="2590800" cy="1143000"/>
            </a:xfrm>
            <a:prstGeom prst="flowChartAlternateProcess">
              <a:avLst/>
            </a:prstGeom>
            <a:solidFill>
              <a:srgbClr val="008DA8"/>
            </a:solidFill>
            <a:ln w="9525">
              <a:noFill/>
              <a:miter lim="800000"/>
              <a:headEnd/>
              <a:tailEnd/>
            </a:ln>
          </p:spPr>
          <p:txBody>
            <a:bodyPr lIns="0" rIns="0" anchor="ctr"/>
            <a:lstStyle/>
            <a:p>
              <a:pPr algn="ctr"/>
              <a:r>
                <a:rPr lang="en-US" sz="2800" b="1">
                  <a:solidFill>
                    <a:schemeClr val="bg1"/>
                  </a:solidFill>
                  <a:latin typeface="Gill Sans MT" pitchFamily="34" charset="0"/>
                </a:rPr>
                <a:t>Equipar a los padres</a:t>
              </a:r>
            </a:p>
          </p:txBody>
        </p:sp>
        <p:sp>
          <p:nvSpPr>
            <p:cNvPr id="7" name="Line 16"/>
            <p:cNvSpPr>
              <a:spLocks noChangeShapeType="1"/>
            </p:cNvSpPr>
            <p:nvPr/>
          </p:nvSpPr>
          <p:spPr bwMode="auto">
            <a:xfrm>
              <a:off x="5943600" y="3124200"/>
              <a:ext cx="304800" cy="0"/>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wrap="none" anchor="ctr"/>
            <a:lstStyle/>
            <a:p>
              <a:pPr algn="ctr" fontAlgn="auto">
                <a:spcBef>
                  <a:spcPts val="0"/>
                </a:spcBef>
                <a:spcAft>
                  <a:spcPts val="0"/>
                </a:spcAft>
                <a:defRPr/>
              </a:pPr>
              <a:endParaRPr lang="en-US"/>
            </a:p>
          </p:txBody>
        </p:sp>
        <p:sp>
          <p:nvSpPr>
            <p:cNvPr id="8" name="Line 16"/>
            <p:cNvSpPr>
              <a:spLocks noChangeShapeType="1"/>
            </p:cNvSpPr>
            <p:nvPr/>
          </p:nvSpPr>
          <p:spPr bwMode="auto">
            <a:xfrm>
              <a:off x="2895600" y="3124200"/>
              <a:ext cx="304800" cy="0"/>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wrap="none" anchor="ctr"/>
            <a:lstStyle/>
            <a:p>
              <a:pPr algn="ctr" fontAlgn="auto">
                <a:spcBef>
                  <a:spcPts val="0"/>
                </a:spcBef>
                <a:spcAft>
                  <a:spcPts val="0"/>
                </a:spcAft>
                <a:defRPr/>
              </a:pPr>
              <a:endParaRPr lang="en-US"/>
            </a:p>
          </p:txBody>
        </p:sp>
      </p:grpSp>
      <p:sp>
        <p:nvSpPr>
          <p:cNvPr id="23555" name="TextBox 8"/>
          <p:cNvSpPr txBox="1">
            <a:spLocks noChangeArrowheads="1"/>
          </p:cNvSpPr>
          <p:nvPr/>
        </p:nvSpPr>
        <p:spPr bwMode="auto">
          <a:xfrm>
            <a:off x="1676400" y="2819400"/>
            <a:ext cx="6400800" cy="923330"/>
          </a:xfrm>
          <a:prstGeom prst="rect">
            <a:avLst/>
          </a:prstGeom>
          <a:noFill/>
          <a:ln w="9525">
            <a:noFill/>
            <a:miter lim="800000"/>
            <a:headEnd/>
            <a:tailEnd/>
          </a:ln>
        </p:spPr>
        <p:txBody>
          <a:bodyPr wrap="square">
            <a:spAutoFit/>
          </a:bodyPr>
          <a:lstStyle/>
          <a:p>
            <a:pPr algn="ctr"/>
            <a:r>
              <a:rPr lang="en-US" sz="5400" b="1" dirty="0" smtClean="0">
                <a:latin typeface="Gill Sans MT" pitchFamily="34" charset="0"/>
              </a:rPr>
              <a:t>RESULTADOS</a:t>
            </a:r>
            <a:endParaRPr lang="en-US" sz="5400" b="1" dirty="0">
              <a:latin typeface="Gill Sans MT" pitchFamily="34" charset="0"/>
            </a:endParaRPr>
          </a:p>
        </p:txBody>
      </p:sp>
      <p:sp>
        <p:nvSpPr>
          <p:cNvPr id="23556" name="AutoShape 20"/>
          <p:cNvSpPr>
            <a:spLocks noChangeArrowheads="1"/>
          </p:cNvSpPr>
          <p:nvPr/>
        </p:nvSpPr>
        <p:spPr bwMode="auto">
          <a:xfrm>
            <a:off x="6324600" y="1066800"/>
            <a:ext cx="2514600" cy="1143000"/>
          </a:xfrm>
          <a:prstGeom prst="flowChartAlternateProcess">
            <a:avLst/>
          </a:prstGeom>
          <a:solidFill>
            <a:srgbClr val="008DA8"/>
          </a:solidFill>
          <a:ln w="9525">
            <a:noFill/>
            <a:miter lim="800000"/>
            <a:headEnd/>
            <a:tailEnd/>
          </a:ln>
        </p:spPr>
        <p:txBody>
          <a:bodyPr lIns="0" rIns="0" anchor="ctr"/>
          <a:lstStyle/>
          <a:p>
            <a:pPr algn="ctr"/>
            <a:r>
              <a:rPr lang="en-US" sz="2800" b="1" dirty="0" err="1" smtClean="0">
                <a:solidFill>
                  <a:schemeClr val="bg1"/>
                </a:solidFill>
                <a:latin typeface="Gill Sans MT" pitchFamily="34" charset="0"/>
              </a:rPr>
              <a:t>Hacer</a:t>
            </a:r>
            <a:r>
              <a:rPr lang="en-US" sz="2800" b="1" dirty="0" smtClean="0">
                <a:solidFill>
                  <a:schemeClr val="bg1"/>
                </a:solidFill>
                <a:latin typeface="Gill Sans MT" pitchFamily="34" charset="0"/>
              </a:rPr>
              <a:t> </a:t>
            </a:r>
            <a:r>
              <a:rPr lang="en-US" sz="2800" b="1" dirty="0" err="1" smtClean="0">
                <a:solidFill>
                  <a:schemeClr val="bg1"/>
                </a:solidFill>
                <a:latin typeface="Gill Sans MT" pitchFamily="34" charset="0"/>
              </a:rPr>
              <a:t>disc</a:t>
            </a:r>
            <a:r>
              <a:rPr lang="en-US" sz="2800" b="1" dirty="0" err="1" smtClean="0">
                <a:solidFill>
                  <a:schemeClr val="bg1"/>
                </a:solidFill>
                <a:latin typeface="Times New Roman"/>
                <a:cs typeface="Times New Roman"/>
              </a:rPr>
              <a:t>í</a:t>
            </a:r>
            <a:r>
              <a:rPr lang="en-US" sz="2800" b="1" dirty="0" err="1" smtClean="0">
                <a:solidFill>
                  <a:schemeClr val="bg1"/>
                </a:solidFill>
                <a:latin typeface="Gill Sans MT" pitchFamily="34" charset="0"/>
              </a:rPr>
              <a:t>pulos</a:t>
            </a:r>
            <a:r>
              <a:rPr lang="en-US" sz="2800" b="1" dirty="0" smtClean="0">
                <a:solidFill>
                  <a:schemeClr val="bg1"/>
                </a:solidFill>
                <a:latin typeface="Gill Sans MT" pitchFamily="34" charset="0"/>
              </a:rPr>
              <a:t> de</a:t>
            </a:r>
            <a:endParaRPr lang="en-US" sz="2800" b="1" dirty="0">
              <a:solidFill>
                <a:schemeClr val="bg1"/>
              </a:solidFill>
              <a:latin typeface="Gill Sans MT" pitchFamily="34" charset="0"/>
            </a:endParaRPr>
          </a:p>
          <a:p>
            <a:pPr algn="ctr"/>
            <a:r>
              <a:rPr lang="en-US" sz="2800" b="1" dirty="0">
                <a:solidFill>
                  <a:schemeClr val="bg1"/>
                </a:solidFill>
                <a:latin typeface="Gill Sans MT" pitchFamily="34" charset="0"/>
              </a:rPr>
              <a:t>los </a:t>
            </a:r>
            <a:r>
              <a:rPr lang="en-US" sz="2800" b="1" dirty="0" err="1">
                <a:solidFill>
                  <a:schemeClr val="bg1"/>
                </a:solidFill>
                <a:latin typeface="Gill Sans MT" pitchFamily="34" charset="0"/>
              </a:rPr>
              <a:t>Niños</a:t>
            </a:r>
            <a:endParaRPr lang="en-US" sz="2800" b="1" dirty="0">
              <a:solidFill>
                <a:schemeClr val="bg1"/>
              </a:solidFill>
              <a:latin typeface="Gill Sans MT" pitchFamily="34" charset="0"/>
            </a:endParaRPr>
          </a:p>
        </p:txBody>
      </p:sp>
      <p:sp>
        <p:nvSpPr>
          <p:cNvPr id="11" name="TextBox 10"/>
          <p:cNvSpPr txBox="1"/>
          <p:nvPr/>
        </p:nvSpPr>
        <p:spPr>
          <a:xfrm>
            <a:off x="609600" y="3657600"/>
            <a:ext cx="7848600" cy="2554545"/>
          </a:xfrm>
          <a:prstGeom prst="rect">
            <a:avLst/>
          </a:prstGeom>
          <a:noFill/>
        </p:spPr>
        <p:txBody>
          <a:bodyPr wrap="square" rtlCol="0">
            <a:spAutoFit/>
          </a:bodyPr>
          <a:lstStyle/>
          <a:p>
            <a:pPr marL="457200" indent="-457200">
              <a:buAutoNum type="arabicPeriod"/>
            </a:pPr>
            <a:r>
              <a:rPr lang="en-US" sz="3200" b="1" dirty="0" err="1" smtClean="0"/>
              <a:t>Hacer</a:t>
            </a:r>
            <a:r>
              <a:rPr lang="en-US" sz="3200" b="1" dirty="0" smtClean="0"/>
              <a:t> </a:t>
            </a:r>
            <a:r>
              <a:rPr lang="en-US" sz="3200" b="1" dirty="0" err="1" smtClean="0"/>
              <a:t>disc</a:t>
            </a:r>
            <a:r>
              <a:rPr lang="en-US" sz="3200" b="1" dirty="0" err="1" smtClean="0">
                <a:latin typeface="Times New Roman"/>
                <a:cs typeface="Times New Roman"/>
              </a:rPr>
              <a:t>í</a:t>
            </a:r>
            <a:r>
              <a:rPr lang="en-US" sz="3200" b="1" dirty="0" err="1" smtClean="0"/>
              <a:t>pulos</a:t>
            </a:r>
            <a:r>
              <a:rPr lang="en-US" sz="3200" b="1" dirty="0" smtClean="0"/>
              <a:t> de los padres y </a:t>
            </a:r>
            <a:r>
              <a:rPr lang="en-US" sz="3200" b="1" dirty="0" err="1" smtClean="0"/>
              <a:t>mentores</a:t>
            </a:r>
            <a:r>
              <a:rPr lang="en-US" sz="3200" b="1" dirty="0" smtClean="0"/>
              <a:t>.</a:t>
            </a:r>
          </a:p>
          <a:p>
            <a:pPr marL="457200" indent="-457200">
              <a:buAutoNum type="arabicPeriod"/>
            </a:pPr>
            <a:r>
              <a:rPr lang="en-US" sz="3200" b="1" dirty="0" err="1" smtClean="0"/>
              <a:t>Hacer</a:t>
            </a:r>
            <a:r>
              <a:rPr lang="en-US" sz="3200" b="1" dirty="0" smtClean="0"/>
              <a:t> </a:t>
            </a:r>
            <a:r>
              <a:rPr lang="en-US" sz="3200" b="1" dirty="0" err="1" smtClean="0"/>
              <a:t>disc</a:t>
            </a:r>
            <a:r>
              <a:rPr lang="en-US" sz="3200" b="1" dirty="0" err="1" smtClean="0">
                <a:latin typeface="Times New Roman"/>
                <a:cs typeface="Times New Roman"/>
              </a:rPr>
              <a:t>í</a:t>
            </a:r>
            <a:r>
              <a:rPr lang="en-US" sz="3200" b="1" dirty="0" err="1" smtClean="0"/>
              <a:t>pulos</a:t>
            </a:r>
            <a:r>
              <a:rPr lang="en-US" sz="3200" b="1" dirty="0" smtClean="0"/>
              <a:t> de los </a:t>
            </a:r>
            <a:r>
              <a:rPr lang="en-US" sz="3200" b="1" dirty="0" err="1" smtClean="0"/>
              <a:t>niños</a:t>
            </a:r>
            <a:r>
              <a:rPr lang="en-US" sz="3200" b="1" dirty="0" smtClean="0"/>
              <a:t>.</a:t>
            </a:r>
          </a:p>
          <a:p>
            <a:pPr marL="457200" indent="-457200">
              <a:buAutoNum type="arabicPeriod"/>
            </a:pPr>
            <a:r>
              <a:rPr lang="en-US" sz="3200" b="1" dirty="0" err="1" smtClean="0"/>
              <a:t>Familias</a:t>
            </a:r>
            <a:r>
              <a:rPr lang="en-US" sz="3200" b="1" dirty="0" smtClean="0"/>
              <a:t> con la </a:t>
            </a:r>
            <a:r>
              <a:rPr lang="en-US" sz="3200" b="1" dirty="0" err="1" smtClean="0"/>
              <a:t>capacidad</a:t>
            </a:r>
            <a:r>
              <a:rPr lang="en-US" sz="3200" b="1" dirty="0" smtClean="0"/>
              <a:t> de </a:t>
            </a:r>
            <a:r>
              <a:rPr lang="en-US" sz="3200" b="1" dirty="0" err="1" smtClean="0"/>
              <a:t>hacer</a:t>
            </a:r>
            <a:r>
              <a:rPr lang="en-US" sz="3200" b="1" dirty="0" smtClean="0"/>
              <a:t> </a:t>
            </a:r>
            <a:r>
              <a:rPr lang="en-US" sz="3200" b="1" dirty="0" err="1" smtClean="0"/>
              <a:t>disc</a:t>
            </a:r>
            <a:r>
              <a:rPr lang="en-US" sz="3200" b="1" dirty="0" err="1" smtClean="0">
                <a:latin typeface="Times New Roman"/>
                <a:cs typeface="Times New Roman"/>
              </a:rPr>
              <a:t>í</a:t>
            </a:r>
            <a:r>
              <a:rPr lang="en-US" sz="3200" b="1" dirty="0" err="1" smtClean="0"/>
              <a:t>pulos</a:t>
            </a:r>
            <a:r>
              <a:rPr lang="en-US" sz="3200" b="1" dirty="0" smtClean="0"/>
              <a:t> de </a:t>
            </a:r>
            <a:r>
              <a:rPr lang="en-US" sz="3200" b="1" dirty="0" err="1" smtClean="0"/>
              <a:t>otros</a:t>
            </a:r>
            <a:r>
              <a:rPr lang="en-US" sz="3200" b="1" dirty="0" smtClean="0"/>
              <a:t>.</a:t>
            </a:r>
            <a:endParaRPr lang="en-US" sz="3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152400" y="533400"/>
            <a:ext cx="8915400" cy="2438400"/>
            <a:chOff x="76200" y="1752600"/>
            <a:chExt cx="8915400" cy="2438400"/>
          </a:xfrm>
        </p:grpSpPr>
        <p:sp>
          <p:nvSpPr>
            <p:cNvPr id="3" name="AutoShape 15"/>
            <p:cNvSpPr>
              <a:spLocks noChangeArrowheads="1"/>
            </p:cNvSpPr>
            <p:nvPr/>
          </p:nvSpPr>
          <p:spPr bwMode="auto">
            <a:xfrm>
              <a:off x="76200" y="1752600"/>
              <a:ext cx="8915400" cy="2438400"/>
            </a:xfrm>
            <a:prstGeom prst="flowChartAlternateProcess">
              <a:avLst/>
            </a:prstGeom>
            <a:solidFill>
              <a:srgbClr val="005288"/>
            </a:solidFill>
            <a:ln w="9525">
              <a:noFill/>
              <a:miter lim="800000"/>
              <a:headEnd/>
              <a:tailEnd/>
            </a:ln>
          </p:spPr>
          <p:txBody>
            <a:bodyPr lIns="0" rIns="0"/>
            <a:lstStyle/>
            <a:p>
              <a:pPr algn="ctr"/>
              <a:r>
                <a:rPr lang="en-US" sz="3200" b="1" dirty="0" smtClean="0">
                  <a:solidFill>
                    <a:schemeClr val="bg1"/>
                  </a:solidFill>
                  <a:latin typeface="Gill Sans MT" pitchFamily="-84" charset="0"/>
                </a:rPr>
                <a:t>ORACION</a:t>
              </a:r>
              <a:endParaRPr lang="en-US" sz="3200" b="1" dirty="0">
                <a:solidFill>
                  <a:schemeClr val="bg1"/>
                </a:solidFill>
                <a:latin typeface="Gill Sans MT" pitchFamily="-84" charset="0"/>
              </a:endParaRPr>
            </a:p>
          </p:txBody>
        </p:sp>
        <p:sp>
          <p:nvSpPr>
            <p:cNvPr id="4" name="AutoShape 18"/>
            <p:cNvSpPr>
              <a:spLocks noChangeArrowheads="1"/>
            </p:cNvSpPr>
            <p:nvPr/>
          </p:nvSpPr>
          <p:spPr bwMode="auto">
            <a:xfrm>
              <a:off x="228600" y="2590800"/>
              <a:ext cx="2590800" cy="1143000"/>
            </a:xfrm>
            <a:prstGeom prst="flowChartAlternateProcess">
              <a:avLst/>
            </a:prstGeom>
            <a:solidFill>
              <a:srgbClr val="008DA8"/>
            </a:solidFill>
            <a:ln w="9525">
              <a:noFill/>
              <a:miter lim="800000"/>
              <a:headEnd/>
              <a:tailEnd/>
            </a:ln>
          </p:spPr>
          <p:txBody>
            <a:bodyPr lIns="0" rIns="0" anchor="ctr"/>
            <a:lstStyle/>
            <a:p>
              <a:pPr algn="ctr"/>
              <a:r>
                <a:rPr lang="en-US" sz="2800" b="1" dirty="0" err="1" smtClean="0">
                  <a:solidFill>
                    <a:schemeClr val="bg1"/>
                  </a:solidFill>
                  <a:latin typeface="Gill Sans MT" pitchFamily="-84" charset="0"/>
                </a:rPr>
                <a:t>Entrenar</a:t>
              </a:r>
              <a:r>
                <a:rPr lang="en-US" sz="2800" b="1" dirty="0" smtClean="0">
                  <a:solidFill>
                    <a:schemeClr val="bg1"/>
                  </a:solidFill>
                  <a:latin typeface="Gill Sans MT" pitchFamily="-84" charset="0"/>
                </a:rPr>
                <a:t> </a:t>
              </a:r>
              <a:r>
                <a:rPr lang="en-US" sz="2800" b="1" dirty="0" err="1" smtClean="0">
                  <a:solidFill>
                    <a:schemeClr val="bg1"/>
                  </a:solidFill>
                  <a:latin typeface="Gill Sans MT" pitchFamily="-84" charset="0"/>
                </a:rPr>
                <a:t>Misioneros</a:t>
              </a:r>
              <a:endParaRPr lang="en-US" sz="2800" b="1" dirty="0">
                <a:solidFill>
                  <a:schemeClr val="bg1"/>
                </a:solidFill>
                <a:latin typeface="Gill Sans MT" pitchFamily="-84" charset="0"/>
              </a:endParaRPr>
            </a:p>
          </p:txBody>
        </p:sp>
        <p:sp>
          <p:nvSpPr>
            <p:cNvPr id="5" name="AutoShape 19"/>
            <p:cNvSpPr>
              <a:spLocks noChangeArrowheads="1"/>
            </p:cNvSpPr>
            <p:nvPr/>
          </p:nvSpPr>
          <p:spPr bwMode="auto">
            <a:xfrm>
              <a:off x="3276600" y="2590800"/>
              <a:ext cx="2590800" cy="1143000"/>
            </a:xfrm>
            <a:prstGeom prst="flowChartAlternateProcess">
              <a:avLst/>
            </a:prstGeom>
            <a:solidFill>
              <a:srgbClr val="008DA8"/>
            </a:solidFill>
            <a:ln w="9525">
              <a:noFill/>
              <a:miter lim="800000"/>
              <a:headEnd/>
              <a:tailEnd/>
            </a:ln>
          </p:spPr>
          <p:txBody>
            <a:bodyPr lIns="0" rIns="0" anchor="ctr"/>
            <a:lstStyle/>
            <a:p>
              <a:pPr algn="ctr"/>
              <a:r>
                <a:rPr lang="en-US" sz="2800" b="1" dirty="0" err="1" smtClean="0">
                  <a:solidFill>
                    <a:schemeClr val="bg1"/>
                  </a:solidFill>
                  <a:latin typeface="Gill Sans MT" pitchFamily="-84" charset="0"/>
                </a:rPr>
                <a:t>Construir</a:t>
              </a:r>
              <a:r>
                <a:rPr lang="en-US" sz="2800" b="1" dirty="0" smtClean="0">
                  <a:solidFill>
                    <a:schemeClr val="bg1"/>
                  </a:solidFill>
                  <a:latin typeface="Gill Sans MT" pitchFamily="-84" charset="0"/>
                </a:rPr>
                <a:t> </a:t>
              </a:r>
              <a:r>
                <a:rPr lang="en-US" sz="2800" b="1" dirty="0" err="1" smtClean="0">
                  <a:solidFill>
                    <a:schemeClr val="bg1"/>
                  </a:solidFill>
                  <a:latin typeface="Gill Sans MT" pitchFamily="-84" charset="0"/>
                </a:rPr>
                <a:t>puentes</a:t>
              </a:r>
              <a:r>
                <a:rPr lang="en-US" sz="2800" b="1" dirty="0" smtClean="0">
                  <a:solidFill>
                    <a:schemeClr val="bg1"/>
                  </a:solidFill>
                  <a:latin typeface="Gill Sans MT" pitchFamily="-84" charset="0"/>
                </a:rPr>
                <a:t> </a:t>
              </a:r>
              <a:r>
                <a:rPr lang="en-US" sz="2800" b="1" dirty="0" err="1" smtClean="0">
                  <a:solidFill>
                    <a:schemeClr val="bg1"/>
                  </a:solidFill>
                  <a:latin typeface="Gill Sans MT" pitchFamily="-84" charset="0"/>
                </a:rPr>
                <a:t>para</a:t>
              </a:r>
              <a:r>
                <a:rPr lang="en-US" sz="2800" b="1" dirty="0" smtClean="0">
                  <a:solidFill>
                    <a:schemeClr val="bg1"/>
                  </a:solidFill>
                  <a:latin typeface="Gill Sans MT" pitchFamily="-84" charset="0"/>
                </a:rPr>
                <a:t> los  </a:t>
              </a:r>
              <a:r>
                <a:rPr lang="en-US" sz="2800" b="1" dirty="0" err="1" smtClean="0">
                  <a:solidFill>
                    <a:schemeClr val="bg1"/>
                  </a:solidFill>
                  <a:latin typeface="Gill Sans MT" pitchFamily="-84" charset="0"/>
                </a:rPr>
                <a:t>vecinos</a:t>
              </a:r>
              <a:endParaRPr lang="en-US" sz="2800" b="1" dirty="0">
                <a:solidFill>
                  <a:schemeClr val="bg1"/>
                </a:solidFill>
                <a:latin typeface="Gill Sans MT" pitchFamily="-84" charset="0"/>
              </a:endParaRPr>
            </a:p>
          </p:txBody>
        </p:sp>
        <p:sp>
          <p:nvSpPr>
            <p:cNvPr id="6" name="AutoShape 20"/>
            <p:cNvSpPr>
              <a:spLocks noChangeArrowheads="1"/>
            </p:cNvSpPr>
            <p:nvPr/>
          </p:nvSpPr>
          <p:spPr bwMode="auto">
            <a:xfrm>
              <a:off x="6324600" y="2590800"/>
              <a:ext cx="2514600" cy="1143000"/>
            </a:xfrm>
            <a:prstGeom prst="flowChartAlternateProcess">
              <a:avLst/>
            </a:prstGeom>
            <a:solidFill>
              <a:srgbClr val="008DA8"/>
            </a:solidFill>
            <a:ln w="9525">
              <a:noFill/>
              <a:miter lim="800000"/>
              <a:headEnd/>
              <a:tailEnd/>
            </a:ln>
          </p:spPr>
          <p:txBody>
            <a:bodyPr lIns="0" rIns="0" anchor="ctr"/>
            <a:lstStyle/>
            <a:p>
              <a:pPr algn="ctr"/>
              <a:r>
                <a:rPr lang="en-US" sz="2800" b="1" dirty="0" err="1" smtClean="0">
                  <a:solidFill>
                    <a:schemeClr val="bg1"/>
                  </a:solidFill>
                  <a:latin typeface="Gill Sans MT" pitchFamily="-84" charset="0"/>
                </a:rPr>
                <a:t>Hacer</a:t>
              </a:r>
              <a:r>
                <a:rPr lang="en-US" sz="2800" b="1" dirty="0" smtClean="0">
                  <a:solidFill>
                    <a:schemeClr val="bg1"/>
                  </a:solidFill>
                  <a:latin typeface="Gill Sans MT" pitchFamily="-84" charset="0"/>
                </a:rPr>
                <a:t> </a:t>
              </a:r>
              <a:r>
                <a:rPr lang="en-US" sz="2800" b="1" dirty="0" err="1" smtClean="0">
                  <a:solidFill>
                    <a:schemeClr val="bg1"/>
                  </a:solidFill>
                  <a:latin typeface="Gill Sans MT" pitchFamily="-84" charset="0"/>
                </a:rPr>
                <a:t>disc</a:t>
              </a:r>
              <a:r>
                <a:rPr lang="en-US" sz="2800" b="1" dirty="0" err="1" smtClean="0">
                  <a:solidFill>
                    <a:schemeClr val="bg1"/>
                  </a:solidFill>
                  <a:latin typeface="Times New Roman"/>
                  <a:cs typeface="Times New Roman"/>
                </a:rPr>
                <a:t>í</a:t>
              </a:r>
              <a:r>
                <a:rPr lang="en-US" sz="2800" b="1" dirty="0" err="1" smtClean="0">
                  <a:solidFill>
                    <a:schemeClr val="bg1"/>
                  </a:solidFill>
                  <a:latin typeface="Gill Sans MT" pitchFamily="-84" charset="0"/>
                </a:rPr>
                <a:t>pulos</a:t>
              </a:r>
              <a:r>
                <a:rPr lang="en-US" sz="2800" b="1" dirty="0" smtClean="0">
                  <a:solidFill>
                    <a:schemeClr val="bg1"/>
                  </a:solidFill>
                  <a:latin typeface="Gill Sans MT" pitchFamily="-84" charset="0"/>
                </a:rPr>
                <a:t> de los </a:t>
              </a:r>
              <a:r>
                <a:rPr lang="en-US" sz="2800" b="1" dirty="0" err="1" smtClean="0">
                  <a:solidFill>
                    <a:schemeClr val="bg1"/>
                  </a:solidFill>
                  <a:latin typeface="Gill Sans MT" pitchFamily="-84" charset="0"/>
                </a:rPr>
                <a:t>niños</a:t>
              </a:r>
              <a:endParaRPr lang="en-US" sz="2800" b="1" dirty="0">
                <a:solidFill>
                  <a:schemeClr val="bg1"/>
                </a:solidFill>
                <a:latin typeface="Gill Sans MT" pitchFamily="-84" charset="0"/>
              </a:endParaRPr>
            </a:p>
          </p:txBody>
        </p:sp>
        <p:sp>
          <p:nvSpPr>
            <p:cNvPr id="7" name="Line 16"/>
            <p:cNvSpPr>
              <a:spLocks noChangeShapeType="1"/>
            </p:cNvSpPr>
            <p:nvPr/>
          </p:nvSpPr>
          <p:spPr bwMode="auto">
            <a:xfrm>
              <a:off x="5943600" y="3124200"/>
              <a:ext cx="304800" cy="0"/>
            </a:xfrm>
            <a:prstGeom prst="line">
              <a:avLst/>
            </a:prstGeom>
            <a:noFill/>
            <a:ln w="38100">
              <a:solidFill>
                <a:srgbClr val="F79646"/>
              </a:solidFill>
              <a:round/>
              <a:headEnd/>
              <a:tailEnd type="triangle" w="med" len="med"/>
            </a:ln>
            <a:effectLst>
              <a:outerShdw blurRad="63500" dist="23000" dir="5400000" rotWithShape="0">
                <a:srgbClr val="000000">
                  <a:alpha val="34998"/>
                </a:srgbClr>
              </a:outerShdw>
            </a:effectLst>
          </p:spPr>
          <p:txBody>
            <a:bodyPr wrap="none" anchor="ctr"/>
            <a:lstStyle/>
            <a:p>
              <a:pPr>
                <a:defRPr/>
              </a:pPr>
              <a:endParaRPr lang="en-US">
                <a:latin typeface="Arial" pitchFamily="-84" charset="0"/>
                <a:ea typeface="+mn-ea"/>
              </a:endParaRPr>
            </a:p>
          </p:txBody>
        </p:sp>
        <p:sp>
          <p:nvSpPr>
            <p:cNvPr id="8" name="Line 16"/>
            <p:cNvSpPr>
              <a:spLocks noChangeShapeType="1"/>
            </p:cNvSpPr>
            <p:nvPr/>
          </p:nvSpPr>
          <p:spPr bwMode="auto">
            <a:xfrm>
              <a:off x="2895600" y="3124200"/>
              <a:ext cx="304800" cy="0"/>
            </a:xfrm>
            <a:prstGeom prst="line">
              <a:avLst/>
            </a:prstGeom>
            <a:noFill/>
            <a:ln w="38100">
              <a:solidFill>
                <a:srgbClr val="F79646"/>
              </a:solidFill>
              <a:round/>
              <a:headEnd/>
              <a:tailEnd type="triangle" w="med" len="med"/>
            </a:ln>
            <a:effectLst>
              <a:outerShdw blurRad="63500" dist="23000" dir="5400000" rotWithShape="0">
                <a:srgbClr val="000000">
                  <a:alpha val="34998"/>
                </a:srgbClr>
              </a:outerShdw>
            </a:effectLst>
          </p:spPr>
          <p:txBody>
            <a:bodyPr wrap="none" anchor="ctr"/>
            <a:lstStyle/>
            <a:p>
              <a:pPr>
                <a:defRPr/>
              </a:pPr>
              <a:endParaRPr lang="en-US">
                <a:latin typeface="Arial" pitchFamily="-84" charset="0"/>
                <a:ea typeface="+mn-ea"/>
              </a:endParaRPr>
            </a:p>
          </p:txBody>
        </p:sp>
      </p:grpSp>
      <p:sp>
        <p:nvSpPr>
          <p:cNvPr id="9" name="TextBox 8"/>
          <p:cNvSpPr txBox="1"/>
          <p:nvPr/>
        </p:nvSpPr>
        <p:spPr>
          <a:xfrm>
            <a:off x="1905000" y="3657600"/>
            <a:ext cx="6248400" cy="1107996"/>
          </a:xfrm>
          <a:prstGeom prst="rect">
            <a:avLst/>
          </a:prstGeom>
          <a:noFill/>
        </p:spPr>
        <p:txBody>
          <a:bodyPr wrap="square" rtlCol="0">
            <a:spAutoFit/>
          </a:bodyPr>
          <a:lstStyle/>
          <a:p>
            <a:pPr algn="ctr"/>
            <a:r>
              <a:rPr lang="en-US" sz="6600" b="1" dirty="0" smtClean="0"/>
              <a:t>RESULTADOS</a:t>
            </a:r>
            <a:endParaRPr lang="en-US" sz="6600" b="1"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ClosedBible.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Picture 014.jpg"/>
          <p:cNvPicPr>
            <a:picLocks noChangeAspect="1"/>
          </p:cNvPicPr>
          <p:nvPr/>
        </p:nvPicPr>
        <p:blipFill>
          <a:blip r:embed="rId2" cstate="print"/>
          <a:stretch>
            <a:fillRect/>
          </a:stretch>
        </p:blipFill>
        <p:spPr>
          <a:xfrm>
            <a:off x="0" y="0"/>
            <a:ext cx="9525000" cy="722828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015.jpg"/>
          <p:cNvPicPr>
            <a:picLocks noChangeAspect="1"/>
          </p:cNvPicPr>
          <p:nvPr/>
        </p:nvPicPr>
        <p:blipFill>
          <a:blip r:embed="rId2" cstate="print"/>
          <a:stretch>
            <a:fillRect/>
          </a:stretch>
        </p:blipFill>
        <p:spPr>
          <a:xfrm>
            <a:off x="-762000" y="0"/>
            <a:ext cx="9906000" cy="7010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685800" y="381000"/>
            <a:ext cx="7696200" cy="2032000"/>
          </a:xfrm>
          <a:prstGeom prst="rect">
            <a:avLst/>
          </a:prstGeom>
          <a:noFill/>
          <a:ln w="9525">
            <a:noFill/>
            <a:miter lim="800000"/>
            <a:headEnd/>
            <a:tailEnd/>
          </a:ln>
        </p:spPr>
        <p:txBody>
          <a:bodyPr>
            <a:spAutoFit/>
          </a:bodyPr>
          <a:lstStyle/>
          <a:p>
            <a:r>
              <a:rPr lang="es-ES" sz="3600" b="1" dirty="0">
                <a:latin typeface="Gill Sans MT" pitchFamily="34" charset="0"/>
              </a:rPr>
              <a:t>¿</a:t>
            </a:r>
            <a:r>
              <a:rPr lang="en-US" sz="3600" b="1" dirty="0" err="1">
                <a:latin typeface="Gill Sans MT" pitchFamily="34" charset="0"/>
              </a:rPr>
              <a:t>Por</a:t>
            </a:r>
            <a:r>
              <a:rPr lang="en-US" sz="3600" b="1" dirty="0">
                <a:latin typeface="Gill Sans MT" pitchFamily="34" charset="0"/>
              </a:rPr>
              <a:t> </a:t>
            </a:r>
            <a:r>
              <a:rPr lang="en-US" sz="3600" b="1" dirty="0" err="1">
                <a:latin typeface="Gill Sans MT" pitchFamily="34" charset="0"/>
              </a:rPr>
              <a:t>qué</a:t>
            </a:r>
            <a:r>
              <a:rPr lang="en-US" sz="3600" b="1" dirty="0">
                <a:latin typeface="Gill Sans MT" pitchFamily="34" charset="0"/>
              </a:rPr>
              <a:t> </a:t>
            </a:r>
            <a:r>
              <a:rPr lang="en-US" sz="3600" b="1" dirty="0" err="1">
                <a:latin typeface="Gill Sans MT" pitchFamily="34" charset="0"/>
              </a:rPr>
              <a:t>necesitamos</a:t>
            </a:r>
            <a:r>
              <a:rPr lang="en-US" sz="3600" b="1" dirty="0">
                <a:latin typeface="Gill Sans MT" pitchFamily="34" charset="0"/>
              </a:rPr>
              <a:t> </a:t>
            </a:r>
            <a:r>
              <a:rPr lang="en-US" sz="3600" b="1" dirty="0" err="1">
                <a:latin typeface="Gill Sans MT" pitchFamily="34" charset="0"/>
              </a:rPr>
              <a:t>hacer</a:t>
            </a:r>
            <a:r>
              <a:rPr lang="en-US" sz="3600" b="1" dirty="0">
                <a:latin typeface="Gill Sans MT" pitchFamily="34" charset="0"/>
              </a:rPr>
              <a:t> </a:t>
            </a:r>
            <a:r>
              <a:rPr lang="en-US" sz="3600" b="1" dirty="0" smtClean="0">
                <a:latin typeface="Gill Sans MT" pitchFamily="34" charset="0"/>
              </a:rPr>
              <a:t>el </a:t>
            </a:r>
            <a:r>
              <a:rPr lang="en-US" sz="3600" b="1" dirty="0" err="1">
                <a:latin typeface="Gill Sans MT" pitchFamily="34" charset="0"/>
              </a:rPr>
              <a:t>discipulado</a:t>
            </a:r>
            <a:r>
              <a:rPr lang="en-US" sz="3600" b="1" dirty="0">
                <a:latin typeface="Gill Sans MT" pitchFamily="34" charset="0"/>
              </a:rPr>
              <a:t> de </a:t>
            </a:r>
            <a:r>
              <a:rPr lang="en-US" sz="3600" b="1" dirty="0" err="1">
                <a:latin typeface="Gill Sans MT" pitchFamily="34" charset="0"/>
              </a:rPr>
              <a:t>nuestros</a:t>
            </a:r>
            <a:r>
              <a:rPr lang="en-US" sz="3600" b="1" dirty="0">
                <a:latin typeface="Gill Sans MT" pitchFamily="34" charset="0"/>
              </a:rPr>
              <a:t> </a:t>
            </a:r>
            <a:r>
              <a:rPr lang="en-US" sz="3600" b="1" dirty="0" err="1">
                <a:latin typeface="Gill Sans MT" pitchFamily="34" charset="0"/>
              </a:rPr>
              <a:t>hijos</a:t>
            </a:r>
            <a:r>
              <a:rPr lang="en-US" sz="3600" b="1" dirty="0">
                <a:latin typeface="Gill Sans MT" pitchFamily="34" charset="0"/>
              </a:rPr>
              <a:t> </a:t>
            </a:r>
            <a:r>
              <a:rPr lang="en-US" sz="3600" b="1" dirty="0" err="1">
                <a:latin typeface="Gill Sans MT" pitchFamily="34" charset="0"/>
              </a:rPr>
              <a:t>una</a:t>
            </a:r>
            <a:r>
              <a:rPr lang="en-US" sz="3600" b="1" dirty="0">
                <a:latin typeface="Gill Sans MT" pitchFamily="34" charset="0"/>
              </a:rPr>
              <a:t> </a:t>
            </a:r>
            <a:r>
              <a:rPr lang="en-US" sz="3600" b="1" dirty="0" err="1">
                <a:latin typeface="Gill Sans MT" pitchFamily="34" charset="0"/>
              </a:rPr>
              <a:t>prioridad</a:t>
            </a:r>
            <a:r>
              <a:rPr lang="en-US" sz="3600" b="1" dirty="0">
                <a:latin typeface="Gill Sans MT" pitchFamily="34" charset="0"/>
              </a:rPr>
              <a:t>  AHORA? </a:t>
            </a:r>
          </a:p>
          <a:p>
            <a:endParaRPr lang="en-US" dirty="0">
              <a:latin typeface="Gill Sans MT" pitchFamily="34" charset="0"/>
            </a:endParaRPr>
          </a:p>
        </p:txBody>
      </p:sp>
      <p:sp>
        <p:nvSpPr>
          <p:cNvPr id="11267" name="TextBox 2"/>
          <p:cNvSpPr txBox="1">
            <a:spLocks noChangeArrowheads="1"/>
          </p:cNvSpPr>
          <p:nvPr/>
        </p:nvSpPr>
        <p:spPr bwMode="auto">
          <a:xfrm>
            <a:off x="5105400" y="2514600"/>
            <a:ext cx="3581400" cy="1570038"/>
          </a:xfrm>
          <a:prstGeom prst="rect">
            <a:avLst/>
          </a:prstGeom>
          <a:noFill/>
          <a:ln w="9525">
            <a:noFill/>
            <a:miter lim="800000"/>
            <a:headEnd/>
            <a:tailEnd/>
          </a:ln>
        </p:spPr>
        <p:txBody>
          <a:bodyPr>
            <a:spAutoFit/>
          </a:bodyPr>
          <a:lstStyle/>
          <a:p>
            <a:r>
              <a:rPr lang="en-US" sz="9600" b="1">
                <a:latin typeface="Gill Sans MT" pitchFamily="34" charset="0"/>
              </a:rPr>
              <a:t>51% +</a:t>
            </a:r>
          </a:p>
        </p:txBody>
      </p:sp>
      <p:pic>
        <p:nvPicPr>
          <p:cNvPr id="11268" name="Picture 11" descr="youngadultpiccropped.jpg"/>
          <p:cNvPicPr>
            <a:picLocks noChangeAspect="1"/>
          </p:cNvPicPr>
          <p:nvPr/>
        </p:nvPicPr>
        <p:blipFill>
          <a:blip r:embed="rId3" cstate="print"/>
          <a:srcRect/>
          <a:stretch>
            <a:fillRect/>
          </a:stretch>
        </p:blipFill>
        <p:spPr bwMode="auto">
          <a:xfrm>
            <a:off x="304800" y="2322513"/>
            <a:ext cx="4724400" cy="3697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008.jpg"/>
          <p:cNvPicPr>
            <a:picLocks noChangeAspect="1"/>
          </p:cNvPicPr>
          <p:nvPr/>
        </p:nvPicPr>
        <p:blipFill>
          <a:blip r:embed="rId2" cstate="print"/>
          <a:stretch>
            <a:fillRect/>
          </a:stretch>
        </p:blipFill>
        <p:spPr>
          <a:xfrm>
            <a:off x="-154021" y="0"/>
            <a:ext cx="9526621"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304800" y="609600"/>
            <a:ext cx="8458200" cy="4432300"/>
          </a:xfrm>
          <a:prstGeom prst="rect">
            <a:avLst/>
          </a:prstGeom>
          <a:noFill/>
          <a:ln w="9525">
            <a:noFill/>
            <a:miter lim="800000"/>
            <a:headEnd/>
            <a:tailEnd/>
          </a:ln>
        </p:spPr>
        <p:txBody>
          <a:bodyPr>
            <a:spAutoFit/>
          </a:bodyPr>
          <a:lstStyle/>
          <a:p>
            <a:pPr algn="ctr"/>
            <a:r>
              <a:rPr lang="es-ES" sz="6600" b="1" dirty="0">
                <a:latin typeface="Gill Sans MT" pitchFamily="34" charset="0"/>
              </a:rPr>
              <a:t>¿</a:t>
            </a:r>
            <a:r>
              <a:rPr lang="en-US" sz="6600" b="1" dirty="0" err="1">
                <a:latin typeface="Gill Sans MT" pitchFamily="34" charset="0"/>
              </a:rPr>
              <a:t>Qué</a:t>
            </a:r>
            <a:r>
              <a:rPr lang="en-US" sz="6600" b="1" dirty="0">
                <a:latin typeface="Gill Sans MT" pitchFamily="34" charset="0"/>
              </a:rPr>
              <a:t> </a:t>
            </a:r>
            <a:r>
              <a:rPr lang="en-US" sz="6600" b="1" dirty="0" err="1">
                <a:latin typeface="Gill Sans MT" pitchFamily="34" charset="0"/>
              </a:rPr>
              <a:t>pasaría</a:t>
            </a:r>
            <a:r>
              <a:rPr lang="en-US" sz="6600" b="1" dirty="0">
                <a:latin typeface="Gill Sans MT" pitchFamily="34" charset="0"/>
              </a:rPr>
              <a:t> </a:t>
            </a:r>
            <a:r>
              <a:rPr lang="en-US" sz="6600" b="1" dirty="0" err="1">
                <a:latin typeface="Gill Sans MT" pitchFamily="34" charset="0"/>
              </a:rPr>
              <a:t>si</a:t>
            </a:r>
            <a:r>
              <a:rPr lang="en-US" sz="6600" b="1" dirty="0">
                <a:latin typeface="Gill Sans MT" pitchFamily="34" charset="0"/>
              </a:rPr>
              <a:t> </a:t>
            </a:r>
          </a:p>
          <a:p>
            <a:pPr algn="ctr"/>
            <a:r>
              <a:rPr lang="en-US" sz="6600" b="1" dirty="0">
                <a:solidFill>
                  <a:srgbClr val="6C217F"/>
                </a:solidFill>
                <a:latin typeface="Gill Sans MT" pitchFamily="34" charset="0"/>
              </a:rPr>
              <a:t>SU </a:t>
            </a:r>
            <a:r>
              <a:rPr lang="en-US" sz="6600" b="1" dirty="0" smtClean="0">
                <a:solidFill>
                  <a:srgbClr val="6C217F"/>
                </a:solidFill>
                <a:latin typeface="Gill Sans MT" pitchFamily="34" charset="0"/>
              </a:rPr>
              <a:t>IGLESIA </a:t>
            </a:r>
            <a:r>
              <a:rPr lang="en-US" sz="6600" b="1" dirty="0" err="1" smtClean="0">
                <a:latin typeface="Gill Sans MT" pitchFamily="34" charset="0"/>
              </a:rPr>
              <a:t>pusiera</a:t>
            </a:r>
            <a:r>
              <a:rPr lang="en-US" sz="6600" b="1" dirty="0" smtClean="0">
                <a:latin typeface="Gill Sans MT" pitchFamily="34" charset="0"/>
              </a:rPr>
              <a:t> </a:t>
            </a:r>
            <a:r>
              <a:rPr lang="en-US" sz="6600" b="1" dirty="0">
                <a:latin typeface="Gill Sans MT" pitchFamily="34" charset="0"/>
              </a:rPr>
              <a:t>en </a:t>
            </a:r>
            <a:r>
              <a:rPr lang="en-US" sz="6600" b="1" dirty="0" err="1">
                <a:latin typeface="Gill Sans MT" pitchFamily="34" charset="0"/>
              </a:rPr>
              <a:t>práctica</a:t>
            </a:r>
            <a:r>
              <a:rPr lang="en-US" sz="6600" b="1" dirty="0">
                <a:latin typeface="Gill Sans MT" pitchFamily="34" charset="0"/>
              </a:rPr>
              <a:t> el </a:t>
            </a:r>
            <a:r>
              <a:rPr lang="en-US" sz="6600" b="1" dirty="0" err="1">
                <a:latin typeface="Gill Sans MT" pitchFamily="34" charset="0"/>
              </a:rPr>
              <a:t>Ministerio</a:t>
            </a:r>
            <a:r>
              <a:rPr lang="en-US" sz="6600" b="1" dirty="0">
                <a:latin typeface="Gill Sans MT" pitchFamily="34" charset="0"/>
              </a:rPr>
              <a:t> K.I.D.?</a:t>
            </a:r>
          </a:p>
          <a:p>
            <a:pPr algn="ctr"/>
            <a:endParaRPr lang="en-US" dirty="0">
              <a:latin typeface="Gill Sans MT"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685800" y="381000"/>
            <a:ext cx="7696200" cy="2032000"/>
          </a:xfrm>
          <a:prstGeom prst="rect">
            <a:avLst/>
          </a:prstGeom>
          <a:noFill/>
          <a:ln w="9525">
            <a:noFill/>
            <a:miter lim="800000"/>
            <a:headEnd/>
            <a:tailEnd/>
          </a:ln>
        </p:spPr>
        <p:txBody>
          <a:bodyPr>
            <a:spAutoFit/>
          </a:bodyPr>
          <a:lstStyle/>
          <a:p>
            <a:r>
              <a:rPr lang="es-ES" sz="3600" b="1" dirty="0">
                <a:latin typeface="Gill Sans MT" pitchFamily="34" charset="0"/>
              </a:rPr>
              <a:t>¿</a:t>
            </a:r>
            <a:r>
              <a:rPr lang="en-US" sz="3600" b="1" dirty="0" err="1">
                <a:latin typeface="Gill Sans MT" pitchFamily="34" charset="0"/>
              </a:rPr>
              <a:t>Por</a:t>
            </a:r>
            <a:r>
              <a:rPr lang="en-US" sz="3600" b="1" dirty="0">
                <a:latin typeface="Gill Sans MT" pitchFamily="34" charset="0"/>
              </a:rPr>
              <a:t> </a:t>
            </a:r>
            <a:r>
              <a:rPr lang="en-US" sz="3600" b="1" dirty="0" err="1">
                <a:latin typeface="Gill Sans MT" pitchFamily="34" charset="0"/>
              </a:rPr>
              <a:t>qué</a:t>
            </a:r>
            <a:r>
              <a:rPr lang="en-US" sz="3600" b="1" dirty="0">
                <a:latin typeface="Gill Sans MT" pitchFamily="34" charset="0"/>
              </a:rPr>
              <a:t> </a:t>
            </a:r>
            <a:r>
              <a:rPr lang="en-US" sz="3600" b="1" dirty="0" err="1">
                <a:latin typeface="Gill Sans MT" pitchFamily="34" charset="0"/>
              </a:rPr>
              <a:t>necesitamos</a:t>
            </a:r>
            <a:r>
              <a:rPr lang="en-US" sz="3600" b="1" dirty="0">
                <a:latin typeface="Gill Sans MT" pitchFamily="34" charset="0"/>
              </a:rPr>
              <a:t> </a:t>
            </a:r>
            <a:r>
              <a:rPr lang="en-US" sz="3600" b="1" dirty="0" err="1">
                <a:latin typeface="Gill Sans MT" pitchFamily="34" charset="0"/>
              </a:rPr>
              <a:t>hacer</a:t>
            </a:r>
            <a:r>
              <a:rPr lang="en-US" sz="3600" b="1" dirty="0">
                <a:latin typeface="Gill Sans MT" pitchFamily="34" charset="0"/>
              </a:rPr>
              <a:t> </a:t>
            </a:r>
            <a:r>
              <a:rPr lang="en-US" sz="3600" b="1" dirty="0" smtClean="0">
                <a:latin typeface="Gill Sans MT" pitchFamily="34" charset="0"/>
              </a:rPr>
              <a:t>el </a:t>
            </a:r>
            <a:r>
              <a:rPr lang="en-US" sz="3600" b="1" dirty="0" err="1">
                <a:latin typeface="Gill Sans MT" pitchFamily="34" charset="0"/>
              </a:rPr>
              <a:t>discipulado</a:t>
            </a:r>
            <a:r>
              <a:rPr lang="en-US" sz="3600" b="1" dirty="0">
                <a:latin typeface="Gill Sans MT" pitchFamily="34" charset="0"/>
              </a:rPr>
              <a:t> de </a:t>
            </a:r>
            <a:r>
              <a:rPr lang="en-US" sz="3600" b="1" dirty="0" err="1">
                <a:latin typeface="Gill Sans MT" pitchFamily="34" charset="0"/>
              </a:rPr>
              <a:t>nuestros</a:t>
            </a:r>
            <a:r>
              <a:rPr lang="en-US" sz="3600" b="1" dirty="0">
                <a:latin typeface="Gill Sans MT" pitchFamily="34" charset="0"/>
              </a:rPr>
              <a:t> </a:t>
            </a:r>
            <a:r>
              <a:rPr lang="en-US" sz="3600" b="1" dirty="0" err="1">
                <a:latin typeface="Gill Sans MT" pitchFamily="34" charset="0"/>
              </a:rPr>
              <a:t>hijos</a:t>
            </a:r>
            <a:r>
              <a:rPr lang="en-US" sz="3600" b="1" dirty="0">
                <a:latin typeface="Gill Sans MT" pitchFamily="34" charset="0"/>
              </a:rPr>
              <a:t> </a:t>
            </a:r>
            <a:r>
              <a:rPr lang="en-US" sz="3600" b="1" dirty="0" err="1">
                <a:latin typeface="Gill Sans MT" pitchFamily="34" charset="0"/>
              </a:rPr>
              <a:t>una</a:t>
            </a:r>
            <a:r>
              <a:rPr lang="en-US" sz="3600" b="1" dirty="0">
                <a:latin typeface="Gill Sans MT" pitchFamily="34" charset="0"/>
              </a:rPr>
              <a:t>  </a:t>
            </a:r>
            <a:r>
              <a:rPr lang="en-US" sz="3600" b="1" dirty="0" err="1">
                <a:latin typeface="Gill Sans MT" pitchFamily="34" charset="0"/>
              </a:rPr>
              <a:t>prioridad</a:t>
            </a:r>
            <a:r>
              <a:rPr lang="en-US" sz="3600" b="1" dirty="0">
                <a:latin typeface="Gill Sans MT" pitchFamily="34" charset="0"/>
              </a:rPr>
              <a:t>  AHORA? </a:t>
            </a:r>
          </a:p>
          <a:p>
            <a:endParaRPr lang="en-US" dirty="0">
              <a:latin typeface="Gill Sans MT" pitchFamily="34" charset="0"/>
            </a:endParaRPr>
          </a:p>
        </p:txBody>
      </p:sp>
      <p:sp>
        <p:nvSpPr>
          <p:cNvPr id="12291" name="TextBox 2"/>
          <p:cNvSpPr txBox="1">
            <a:spLocks noChangeArrowheads="1"/>
          </p:cNvSpPr>
          <p:nvPr/>
        </p:nvSpPr>
        <p:spPr bwMode="auto">
          <a:xfrm>
            <a:off x="4876800" y="2514600"/>
            <a:ext cx="4038600" cy="1570038"/>
          </a:xfrm>
          <a:prstGeom prst="rect">
            <a:avLst/>
          </a:prstGeom>
          <a:noFill/>
          <a:ln w="9525">
            <a:noFill/>
            <a:miter lim="800000"/>
            <a:headEnd/>
            <a:tailEnd/>
          </a:ln>
        </p:spPr>
        <p:txBody>
          <a:bodyPr>
            <a:spAutoFit/>
          </a:bodyPr>
          <a:lstStyle/>
          <a:p>
            <a:r>
              <a:rPr lang="en-US" sz="9600" b="1">
                <a:latin typeface="Gill Sans MT" pitchFamily="34" charset="0"/>
              </a:rPr>
              <a:t>36 / 52</a:t>
            </a:r>
          </a:p>
        </p:txBody>
      </p:sp>
      <p:pic>
        <p:nvPicPr>
          <p:cNvPr id="4" name="Picture 3" descr="cmo-church-congregation.jpg"/>
          <p:cNvPicPr>
            <a:picLocks noChangeAspect="1"/>
          </p:cNvPicPr>
          <p:nvPr/>
        </p:nvPicPr>
        <p:blipFill>
          <a:blip r:embed="rId3" cstate="print"/>
          <a:stretch>
            <a:fillRect/>
          </a:stretch>
        </p:blipFill>
        <p:spPr>
          <a:xfrm>
            <a:off x="914400" y="2514600"/>
            <a:ext cx="3552826" cy="23590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3" descr="kids.jpg"/>
          <p:cNvPicPr>
            <a:picLocks noChangeAspect="1"/>
          </p:cNvPicPr>
          <p:nvPr/>
        </p:nvPicPr>
        <p:blipFill>
          <a:blip r:embed="rId3" cstate="print"/>
          <a:srcRect/>
          <a:stretch>
            <a:fillRect/>
          </a:stretch>
        </p:blipFill>
        <p:spPr bwMode="auto">
          <a:xfrm>
            <a:off x="838200" y="2057400"/>
            <a:ext cx="3581400" cy="3581400"/>
          </a:xfrm>
          <a:prstGeom prst="rect">
            <a:avLst/>
          </a:prstGeom>
          <a:noFill/>
          <a:ln w="9525">
            <a:noFill/>
            <a:miter lim="800000"/>
            <a:headEnd/>
            <a:tailEnd/>
          </a:ln>
        </p:spPr>
      </p:pic>
      <p:sp>
        <p:nvSpPr>
          <p:cNvPr id="13315" name="TextBox 1"/>
          <p:cNvSpPr txBox="1">
            <a:spLocks noChangeArrowheads="1"/>
          </p:cNvSpPr>
          <p:nvPr/>
        </p:nvSpPr>
        <p:spPr bwMode="auto">
          <a:xfrm>
            <a:off x="685800" y="381000"/>
            <a:ext cx="7696200" cy="2032000"/>
          </a:xfrm>
          <a:prstGeom prst="rect">
            <a:avLst/>
          </a:prstGeom>
          <a:noFill/>
          <a:ln w="9525">
            <a:noFill/>
            <a:miter lim="800000"/>
            <a:headEnd/>
            <a:tailEnd/>
          </a:ln>
        </p:spPr>
        <p:txBody>
          <a:bodyPr>
            <a:spAutoFit/>
          </a:bodyPr>
          <a:lstStyle/>
          <a:p>
            <a:r>
              <a:rPr lang="es-ES" sz="3600" b="1" dirty="0">
                <a:latin typeface="Gill Sans MT" pitchFamily="34" charset="0"/>
              </a:rPr>
              <a:t>¿</a:t>
            </a:r>
            <a:r>
              <a:rPr lang="en-US" sz="3600" b="1" dirty="0" err="1">
                <a:latin typeface="Gill Sans MT" pitchFamily="34" charset="0"/>
              </a:rPr>
              <a:t>Por</a:t>
            </a:r>
            <a:r>
              <a:rPr lang="en-US" sz="3600" b="1" dirty="0">
                <a:latin typeface="Gill Sans MT" pitchFamily="34" charset="0"/>
              </a:rPr>
              <a:t> </a:t>
            </a:r>
            <a:r>
              <a:rPr lang="en-US" sz="3600" b="1" dirty="0" err="1">
                <a:latin typeface="Gill Sans MT" pitchFamily="34" charset="0"/>
              </a:rPr>
              <a:t>qué</a:t>
            </a:r>
            <a:r>
              <a:rPr lang="en-US" sz="3600" b="1" dirty="0">
                <a:latin typeface="Gill Sans MT" pitchFamily="34" charset="0"/>
              </a:rPr>
              <a:t> </a:t>
            </a:r>
            <a:r>
              <a:rPr lang="en-US" sz="3600" b="1" dirty="0" err="1">
                <a:latin typeface="Gill Sans MT" pitchFamily="34" charset="0"/>
              </a:rPr>
              <a:t>necesitamos</a:t>
            </a:r>
            <a:r>
              <a:rPr lang="en-US" sz="3600" b="1" dirty="0">
                <a:latin typeface="Gill Sans MT" pitchFamily="34" charset="0"/>
              </a:rPr>
              <a:t> </a:t>
            </a:r>
            <a:r>
              <a:rPr lang="en-US" sz="3600" b="1" dirty="0" err="1">
                <a:latin typeface="Gill Sans MT" pitchFamily="34" charset="0"/>
              </a:rPr>
              <a:t>hacer</a:t>
            </a:r>
            <a:r>
              <a:rPr lang="en-US" sz="3600" b="1" dirty="0">
                <a:latin typeface="Gill Sans MT" pitchFamily="34" charset="0"/>
              </a:rPr>
              <a:t> </a:t>
            </a:r>
            <a:r>
              <a:rPr lang="en-US" sz="3600" b="1" dirty="0" smtClean="0">
                <a:latin typeface="Gill Sans MT" pitchFamily="34" charset="0"/>
              </a:rPr>
              <a:t>el </a:t>
            </a:r>
            <a:r>
              <a:rPr lang="en-US" sz="3600" b="1" dirty="0" err="1">
                <a:latin typeface="Gill Sans MT" pitchFamily="34" charset="0"/>
              </a:rPr>
              <a:t>discipulado</a:t>
            </a:r>
            <a:r>
              <a:rPr lang="en-US" sz="3600" b="1" dirty="0">
                <a:latin typeface="Gill Sans MT" pitchFamily="34" charset="0"/>
              </a:rPr>
              <a:t> de </a:t>
            </a:r>
            <a:r>
              <a:rPr lang="en-US" sz="3600" b="1" dirty="0" err="1">
                <a:latin typeface="Gill Sans MT" pitchFamily="34" charset="0"/>
              </a:rPr>
              <a:t>nuestros</a:t>
            </a:r>
            <a:r>
              <a:rPr lang="en-US" sz="3600" b="1" dirty="0">
                <a:latin typeface="Gill Sans MT" pitchFamily="34" charset="0"/>
              </a:rPr>
              <a:t> </a:t>
            </a:r>
            <a:r>
              <a:rPr lang="en-US" sz="3600" b="1" dirty="0" err="1">
                <a:latin typeface="Gill Sans MT" pitchFamily="34" charset="0"/>
              </a:rPr>
              <a:t>hijos</a:t>
            </a:r>
            <a:r>
              <a:rPr lang="en-US" sz="3600" b="1" dirty="0">
                <a:latin typeface="Gill Sans MT" pitchFamily="34" charset="0"/>
              </a:rPr>
              <a:t> </a:t>
            </a:r>
            <a:r>
              <a:rPr lang="en-US" sz="3600" b="1" dirty="0" err="1">
                <a:latin typeface="Gill Sans MT" pitchFamily="34" charset="0"/>
              </a:rPr>
              <a:t>una</a:t>
            </a:r>
            <a:r>
              <a:rPr lang="en-US" sz="3600" b="1" dirty="0">
                <a:latin typeface="Gill Sans MT" pitchFamily="34" charset="0"/>
              </a:rPr>
              <a:t>  </a:t>
            </a:r>
            <a:r>
              <a:rPr lang="en-US" sz="3600" b="1" dirty="0" err="1">
                <a:latin typeface="Gill Sans MT" pitchFamily="34" charset="0"/>
              </a:rPr>
              <a:t>prioridad</a:t>
            </a:r>
            <a:r>
              <a:rPr lang="en-US" sz="3600" b="1" dirty="0">
                <a:latin typeface="Gill Sans MT" pitchFamily="34" charset="0"/>
              </a:rPr>
              <a:t>  AHORA? </a:t>
            </a:r>
          </a:p>
          <a:p>
            <a:endParaRPr lang="en-US" dirty="0">
              <a:latin typeface="Gill Sans MT" pitchFamily="34" charset="0"/>
            </a:endParaRPr>
          </a:p>
        </p:txBody>
      </p:sp>
      <p:sp>
        <p:nvSpPr>
          <p:cNvPr id="13316" name="TextBox 2"/>
          <p:cNvSpPr txBox="1">
            <a:spLocks noChangeArrowheads="1"/>
          </p:cNvSpPr>
          <p:nvPr/>
        </p:nvSpPr>
        <p:spPr bwMode="auto">
          <a:xfrm>
            <a:off x="4876800" y="2514600"/>
            <a:ext cx="4038600" cy="1570038"/>
          </a:xfrm>
          <a:prstGeom prst="rect">
            <a:avLst/>
          </a:prstGeom>
          <a:noFill/>
          <a:ln w="9525">
            <a:noFill/>
            <a:miter lim="800000"/>
            <a:headEnd/>
            <a:tailEnd/>
          </a:ln>
        </p:spPr>
        <p:txBody>
          <a:bodyPr>
            <a:spAutoFit/>
          </a:bodyPr>
          <a:lstStyle/>
          <a:p>
            <a:pPr algn="ctr"/>
            <a:r>
              <a:rPr lang="en-US" sz="9600" b="1">
                <a:latin typeface="Gill Sans MT" pitchFamily="34" charset="0"/>
              </a:rPr>
              <a:t>0-13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143000" y="2209800"/>
            <a:ext cx="6781800" cy="1384300"/>
          </a:xfrm>
          <a:prstGeom prst="rect">
            <a:avLst/>
          </a:prstGeom>
          <a:noFill/>
          <a:ln w="9525">
            <a:noFill/>
            <a:miter lim="800000"/>
            <a:headEnd/>
            <a:tailEnd/>
          </a:ln>
        </p:spPr>
        <p:txBody>
          <a:bodyPr>
            <a:spAutoFit/>
          </a:bodyPr>
          <a:lstStyle/>
          <a:p>
            <a:pPr algn="ctr"/>
            <a:r>
              <a:rPr lang="es-ES" sz="6600" b="1">
                <a:latin typeface="Gill Sans MT" pitchFamily="34" charset="0"/>
              </a:rPr>
              <a:t>¿</a:t>
            </a:r>
            <a:r>
              <a:rPr lang="en-US" sz="6600" b="1">
                <a:latin typeface="Gill Sans MT" pitchFamily="34" charset="0"/>
              </a:rPr>
              <a:t>Qué falta?</a:t>
            </a:r>
          </a:p>
          <a:p>
            <a:pPr algn="ctr"/>
            <a:endParaRPr lang="en-US">
              <a:latin typeface="Gill Sans MT"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Content Placeholder 3" descr="iStock_000005493619Large.jpg"/>
          <p:cNvPicPr>
            <a:picLocks noChangeAspect="1"/>
          </p:cNvPicPr>
          <p:nvPr/>
        </p:nvPicPr>
        <p:blipFill>
          <a:blip r:embed="rId3" cstate="print"/>
          <a:srcRect/>
          <a:stretch>
            <a:fillRect/>
          </a:stretch>
        </p:blipFill>
        <p:spPr bwMode="auto">
          <a:xfrm>
            <a:off x="5486400" y="550863"/>
            <a:ext cx="3657600" cy="5545137"/>
          </a:xfrm>
          <a:prstGeom prst="rect">
            <a:avLst/>
          </a:prstGeom>
          <a:noFill/>
          <a:ln w="9525">
            <a:noFill/>
            <a:miter lim="800000"/>
            <a:headEnd/>
            <a:tailEnd/>
          </a:ln>
        </p:spPr>
      </p:pic>
      <p:sp>
        <p:nvSpPr>
          <p:cNvPr id="15363" name="TextBox 2"/>
          <p:cNvSpPr txBox="1">
            <a:spLocks noChangeArrowheads="1"/>
          </p:cNvSpPr>
          <p:nvPr/>
        </p:nvSpPr>
        <p:spPr bwMode="auto">
          <a:xfrm>
            <a:off x="990600" y="1600200"/>
            <a:ext cx="4419600" cy="2862263"/>
          </a:xfrm>
          <a:prstGeom prst="rect">
            <a:avLst/>
          </a:prstGeom>
          <a:noFill/>
          <a:ln w="9525">
            <a:noFill/>
            <a:miter lim="800000"/>
            <a:headEnd/>
            <a:tailEnd/>
          </a:ln>
        </p:spPr>
        <p:txBody>
          <a:bodyPr>
            <a:spAutoFit/>
          </a:bodyPr>
          <a:lstStyle/>
          <a:p>
            <a:r>
              <a:rPr lang="en-US" sz="5400" b="1" dirty="0" smtClean="0">
                <a:latin typeface="Times New Roman"/>
                <a:cs typeface="Times New Roman"/>
              </a:rPr>
              <a:t>¡</a:t>
            </a:r>
            <a:r>
              <a:rPr lang="en-US" sz="5400" b="1" dirty="0" smtClean="0">
                <a:latin typeface="Gill Sans MT" pitchFamily="34" charset="0"/>
              </a:rPr>
              <a:t>Dios </a:t>
            </a:r>
            <a:r>
              <a:rPr lang="en-US" sz="5400" b="1" dirty="0" err="1">
                <a:latin typeface="Gill Sans MT" pitchFamily="34" charset="0"/>
              </a:rPr>
              <a:t>tiene</a:t>
            </a:r>
            <a:r>
              <a:rPr lang="en-US" sz="5400" b="1" dirty="0">
                <a:latin typeface="Gill Sans MT" pitchFamily="34" charset="0"/>
              </a:rPr>
              <a:t> </a:t>
            </a:r>
            <a:r>
              <a:rPr lang="en-US" sz="5400" b="1" dirty="0" err="1">
                <a:latin typeface="Gill Sans MT" pitchFamily="34" charset="0"/>
              </a:rPr>
              <a:t>sueños</a:t>
            </a:r>
            <a:r>
              <a:rPr lang="en-US" sz="5400" b="1" dirty="0">
                <a:latin typeface="Gill Sans MT" pitchFamily="34" charset="0"/>
              </a:rPr>
              <a:t> </a:t>
            </a:r>
            <a:r>
              <a:rPr lang="en-US" sz="5400" b="1" dirty="0" err="1">
                <a:latin typeface="Gill Sans MT" pitchFamily="34" charset="0"/>
              </a:rPr>
              <a:t>para</a:t>
            </a:r>
            <a:r>
              <a:rPr lang="en-US" sz="5400" b="1" dirty="0">
                <a:latin typeface="Gill Sans MT" pitchFamily="34" charset="0"/>
              </a:rPr>
              <a:t> </a:t>
            </a:r>
            <a:r>
              <a:rPr lang="en-US" sz="5400" b="1" dirty="0" err="1" smtClean="0">
                <a:latin typeface="Gill Sans MT" pitchFamily="34" charset="0"/>
              </a:rPr>
              <a:t>Sus</a:t>
            </a:r>
            <a:r>
              <a:rPr lang="en-US" sz="5400" b="1" dirty="0" smtClean="0">
                <a:latin typeface="Gill Sans MT" pitchFamily="34" charset="0"/>
              </a:rPr>
              <a:t> </a:t>
            </a:r>
            <a:r>
              <a:rPr lang="en-US" sz="5400" b="1" dirty="0" err="1">
                <a:latin typeface="Gill Sans MT" pitchFamily="34" charset="0"/>
              </a:rPr>
              <a:t>hijos</a:t>
            </a:r>
            <a:r>
              <a:rPr lang="en-US" sz="5400" b="1" dirty="0">
                <a:latin typeface="Gill Sans MT" pitchFamily="34" charset="0"/>
              </a:rPr>
              <a:t>!</a:t>
            </a:r>
          </a:p>
          <a:p>
            <a:endParaRPr lang="en-US" dirty="0">
              <a:latin typeface="Gill Sans MT"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0" y="381000"/>
            <a:ext cx="9144000" cy="862013"/>
          </a:xfrm>
          <a:prstGeom prst="rect">
            <a:avLst/>
          </a:prstGeom>
          <a:noFill/>
          <a:ln w="9525">
            <a:noFill/>
            <a:miter lim="800000"/>
            <a:headEnd/>
            <a:tailEnd/>
          </a:ln>
        </p:spPr>
        <p:txBody>
          <a:bodyPr>
            <a:spAutoFit/>
          </a:bodyPr>
          <a:lstStyle/>
          <a:p>
            <a:pPr algn="ctr"/>
            <a:r>
              <a:rPr lang="es-ES" sz="3200" b="1">
                <a:latin typeface="Gill Sans MT" pitchFamily="34" charset="0"/>
              </a:rPr>
              <a:t>¿Cuáles son los sueños de Dios para los niños</a:t>
            </a:r>
            <a:r>
              <a:rPr lang="en-US" sz="3200" b="1">
                <a:latin typeface="Gill Sans MT" pitchFamily="34" charset="0"/>
              </a:rPr>
              <a:t>?</a:t>
            </a:r>
          </a:p>
          <a:p>
            <a:pPr algn="ctr"/>
            <a:endParaRPr lang="en-US">
              <a:latin typeface="Gill Sans MT" pitchFamily="34" charset="0"/>
            </a:endParaRPr>
          </a:p>
        </p:txBody>
      </p:sp>
      <p:sp>
        <p:nvSpPr>
          <p:cNvPr id="16387" name="Rectangle 2"/>
          <p:cNvSpPr>
            <a:spLocks noChangeArrowheads="1"/>
          </p:cNvSpPr>
          <p:nvPr/>
        </p:nvSpPr>
        <p:spPr bwMode="auto">
          <a:xfrm>
            <a:off x="4267200" y="1143000"/>
            <a:ext cx="4572000" cy="523875"/>
          </a:xfrm>
          <a:prstGeom prst="rect">
            <a:avLst/>
          </a:prstGeom>
          <a:noFill/>
          <a:ln w="9525">
            <a:noFill/>
            <a:miter lim="800000"/>
            <a:headEnd/>
            <a:tailEnd/>
          </a:ln>
        </p:spPr>
        <p:txBody>
          <a:bodyPr>
            <a:spAutoFit/>
          </a:bodyPr>
          <a:lstStyle/>
          <a:p>
            <a:pPr algn="ctr"/>
            <a:r>
              <a:rPr lang="en-US" sz="2800" b="1">
                <a:solidFill>
                  <a:srgbClr val="005288"/>
                </a:solidFill>
                <a:latin typeface="Gill Sans MT" pitchFamily="34" charset="0"/>
              </a:rPr>
              <a:t>Hechos 2: 17</a:t>
            </a:r>
          </a:p>
        </p:txBody>
      </p:sp>
      <p:sp>
        <p:nvSpPr>
          <p:cNvPr id="16388" name="Rectangle 3"/>
          <p:cNvSpPr>
            <a:spLocks noChangeArrowheads="1"/>
          </p:cNvSpPr>
          <p:nvPr/>
        </p:nvSpPr>
        <p:spPr bwMode="auto">
          <a:xfrm>
            <a:off x="4191000" y="1676400"/>
            <a:ext cx="4800600" cy="3908425"/>
          </a:xfrm>
          <a:prstGeom prst="rect">
            <a:avLst/>
          </a:prstGeom>
          <a:noFill/>
          <a:ln w="9525">
            <a:noFill/>
            <a:miter lim="800000"/>
            <a:headEnd/>
            <a:tailEnd/>
          </a:ln>
        </p:spPr>
        <p:txBody>
          <a:bodyPr>
            <a:spAutoFit/>
          </a:bodyPr>
          <a:lstStyle/>
          <a:p>
            <a:pPr algn="ctr">
              <a:defRPr/>
            </a:pPr>
            <a:r>
              <a:rPr lang="en-US" sz="2800" b="1" dirty="0">
                <a:latin typeface="+mj-lt"/>
              </a:rPr>
              <a:t>“</a:t>
            </a:r>
            <a:r>
              <a:rPr lang="es-ES" sz="2800" b="1" dirty="0">
                <a:latin typeface="+mj-lt"/>
              </a:rPr>
              <a:t>Y en los postreros días, dice Dios, Derramaré </a:t>
            </a:r>
          </a:p>
          <a:p>
            <a:pPr algn="ctr">
              <a:defRPr/>
            </a:pPr>
            <a:r>
              <a:rPr lang="es-ES" sz="2800" b="1" dirty="0">
                <a:latin typeface="+mj-lt"/>
              </a:rPr>
              <a:t>de mi Espíritu sobre toda carne, Y vuestros hijos y vuestras hijas profetizarán; </a:t>
            </a:r>
            <a:br>
              <a:rPr lang="es-ES" sz="2800" b="1" dirty="0">
                <a:latin typeface="+mj-lt"/>
              </a:rPr>
            </a:br>
            <a:r>
              <a:rPr lang="es-ES" sz="2800" b="1" dirty="0">
                <a:latin typeface="+mj-lt"/>
              </a:rPr>
              <a:t>    Vuestros jóvenes verán visiones, Y vuestros </a:t>
            </a:r>
          </a:p>
          <a:p>
            <a:pPr algn="ctr">
              <a:defRPr/>
            </a:pPr>
            <a:r>
              <a:rPr lang="es-ES" sz="2800" b="1" dirty="0">
                <a:latin typeface="+mj-lt"/>
              </a:rPr>
              <a:t>ancianos soñarán sueños</a:t>
            </a:r>
            <a:r>
              <a:rPr lang="en-US" sz="2800" b="1" dirty="0">
                <a:latin typeface="+mj-lt"/>
              </a:rPr>
              <a:t>.” </a:t>
            </a:r>
          </a:p>
          <a:p>
            <a:pPr algn="ctr">
              <a:defRPr/>
            </a:pPr>
            <a:endParaRPr lang="en-US" sz="2400" b="1" dirty="0">
              <a:latin typeface="Gill Sans MT" pitchFamily="34" charset="0"/>
            </a:endParaRPr>
          </a:p>
        </p:txBody>
      </p:sp>
      <p:pic>
        <p:nvPicPr>
          <p:cNvPr id="7" name="Picture 6" descr="young_old_sm.jpg"/>
          <p:cNvPicPr>
            <a:picLocks noChangeAspect="1"/>
          </p:cNvPicPr>
          <p:nvPr/>
        </p:nvPicPr>
        <p:blipFill>
          <a:blip r:embed="rId3" cstate="print"/>
          <a:stretch>
            <a:fillRect/>
          </a:stretch>
        </p:blipFill>
        <p:spPr>
          <a:xfrm>
            <a:off x="381001" y="1981201"/>
            <a:ext cx="3581400" cy="23876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72000" y="1381125"/>
            <a:ext cx="4572000" cy="523875"/>
          </a:xfrm>
          <a:prstGeom prst="rect">
            <a:avLst/>
          </a:prstGeom>
          <a:noFill/>
          <a:ln w="9525">
            <a:noFill/>
            <a:miter lim="800000"/>
            <a:headEnd/>
            <a:tailEnd/>
          </a:ln>
        </p:spPr>
        <p:txBody>
          <a:bodyPr>
            <a:spAutoFit/>
          </a:bodyPr>
          <a:lstStyle/>
          <a:p>
            <a:pPr algn="ctr"/>
            <a:r>
              <a:rPr lang="en-US" sz="2800" b="1">
                <a:solidFill>
                  <a:srgbClr val="005288"/>
                </a:solidFill>
                <a:latin typeface="Gill Sans MT" pitchFamily="34" charset="0"/>
              </a:rPr>
              <a:t>Malaquías 4:5,6</a:t>
            </a:r>
          </a:p>
        </p:txBody>
      </p:sp>
      <p:sp>
        <p:nvSpPr>
          <p:cNvPr id="17411" name="Rectangle 3"/>
          <p:cNvSpPr>
            <a:spLocks noChangeArrowheads="1"/>
          </p:cNvSpPr>
          <p:nvPr/>
        </p:nvSpPr>
        <p:spPr bwMode="auto">
          <a:xfrm>
            <a:off x="4572000" y="2211388"/>
            <a:ext cx="4343400" cy="3046412"/>
          </a:xfrm>
          <a:prstGeom prst="rect">
            <a:avLst/>
          </a:prstGeom>
          <a:noFill/>
          <a:ln w="9525">
            <a:noFill/>
            <a:miter lim="800000"/>
            <a:headEnd/>
            <a:tailEnd/>
          </a:ln>
        </p:spPr>
        <p:txBody>
          <a:bodyPr>
            <a:spAutoFit/>
          </a:bodyPr>
          <a:lstStyle/>
          <a:p>
            <a:pPr algn="ctr"/>
            <a:r>
              <a:rPr lang="en-US" sz="2800" b="1">
                <a:latin typeface="Gill Sans MT" pitchFamily="34" charset="0"/>
              </a:rPr>
              <a:t>“</a:t>
            </a:r>
            <a:r>
              <a:rPr lang="es-ES" sz="2800" b="1">
                <a:latin typeface="Gill Sans MT" pitchFamily="34" charset="0"/>
              </a:rPr>
              <a:t>He aquí, yo os envío el profeta Elías… El hará volver el corazón de los padres hacia los hijos, y el corazón de los hijos hacia los padres</a:t>
            </a:r>
            <a:r>
              <a:rPr lang="es-ES" sz="2800"/>
              <a:t> </a:t>
            </a:r>
            <a:r>
              <a:rPr lang="en-US" sz="2800" b="1">
                <a:latin typeface="Gill Sans MT" pitchFamily="34" charset="0"/>
              </a:rPr>
              <a:t>…” </a:t>
            </a:r>
          </a:p>
          <a:p>
            <a:pPr algn="ctr"/>
            <a:endParaRPr lang="en-US" sz="2400" b="1">
              <a:latin typeface="Gill Sans MT" pitchFamily="34" charset="0"/>
            </a:endParaRPr>
          </a:p>
        </p:txBody>
      </p:sp>
      <p:pic>
        <p:nvPicPr>
          <p:cNvPr id="17412" name="Picture 4" descr="bible.1.jpg"/>
          <p:cNvPicPr>
            <a:picLocks noChangeAspect="1"/>
          </p:cNvPicPr>
          <p:nvPr/>
        </p:nvPicPr>
        <p:blipFill>
          <a:blip r:embed="rId3" cstate="print"/>
          <a:srcRect/>
          <a:stretch>
            <a:fillRect/>
          </a:stretch>
        </p:blipFill>
        <p:spPr bwMode="auto">
          <a:xfrm>
            <a:off x="304800" y="1676400"/>
            <a:ext cx="3813175" cy="3790950"/>
          </a:xfrm>
          <a:prstGeom prst="rect">
            <a:avLst/>
          </a:prstGeom>
          <a:noFill/>
          <a:ln w="9525">
            <a:noFill/>
            <a:miter lim="800000"/>
            <a:headEnd/>
            <a:tailEnd/>
          </a:ln>
        </p:spPr>
      </p:pic>
      <p:sp>
        <p:nvSpPr>
          <p:cNvPr id="17413" name="TextBox 5"/>
          <p:cNvSpPr txBox="1">
            <a:spLocks noChangeArrowheads="1"/>
          </p:cNvSpPr>
          <p:nvPr/>
        </p:nvSpPr>
        <p:spPr bwMode="auto">
          <a:xfrm>
            <a:off x="152400" y="304800"/>
            <a:ext cx="8839200" cy="862013"/>
          </a:xfrm>
          <a:prstGeom prst="rect">
            <a:avLst/>
          </a:prstGeom>
          <a:noFill/>
          <a:ln w="9525">
            <a:noFill/>
            <a:miter lim="800000"/>
            <a:headEnd/>
            <a:tailEnd/>
          </a:ln>
        </p:spPr>
        <p:txBody>
          <a:bodyPr>
            <a:spAutoFit/>
          </a:bodyPr>
          <a:lstStyle/>
          <a:p>
            <a:pPr algn="ctr"/>
            <a:r>
              <a:rPr lang="es-ES" sz="3200" b="1">
                <a:latin typeface="Gill Sans MT" pitchFamily="34" charset="0"/>
              </a:rPr>
              <a:t>¿Cuáles son los sueños de Dios para los niños</a:t>
            </a:r>
            <a:r>
              <a:rPr lang="en-US" sz="3200" b="1">
                <a:latin typeface="Gill Sans MT" pitchFamily="34" charset="0"/>
              </a:rPr>
              <a:t>?</a:t>
            </a:r>
          </a:p>
          <a:p>
            <a:pPr algn="ctr"/>
            <a:endParaRPr lang="en-US">
              <a:latin typeface="Gill Sans MT"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600200" y="228600"/>
            <a:ext cx="5698996" cy="707886"/>
          </a:xfrm>
          <a:prstGeom prst="rect">
            <a:avLst/>
          </a:prstGeom>
          <a:noFill/>
          <a:ln w="9525">
            <a:noFill/>
            <a:miter lim="800000"/>
            <a:headEnd/>
            <a:tailEnd/>
          </a:ln>
        </p:spPr>
        <p:txBody>
          <a:bodyPr wrap="none">
            <a:prstTxWarp prst="textNoShape">
              <a:avLst/>
            </a:prstTxWarp>
            <a:spAutoFit/>
          </a:bodyPr>
          <a:lstStyle/>
          <a:p>
            <a:r>
              <a:rPr lang="en-US" sz="4000" b="1" dirty="0" smtClean="0">
                <a:latin typeface="Gill Sans MT" pitchFamily="-1" charset="0"/>
              </a:rPr>
              <a:t>La </a:t>
            </a:r>
            <a:r>
              <a:rPr lang="en-US" sz="4000" b="1" smtClean="0">
                <a:latin typeface="Gill Sans MT" pitchFamily="-1" charset="0"/>
              </a:rPr>
              <a:t>Familia</a:t>
            </a:r>
            <a:r>
              <a:rPr lang="en-US" sz="4000" b="1" dirty="0" smtClean="0">
                <a:latin typeface="Gill Sans MT" pitchFamily="-1" charset="0"/>
              </a:rPr>
              <a:t> </a:t>
            </a:r>
            <a:r>
              <a:rPr lang="en-US" sz="4000" b="1" dirty="0" err="1" smtClean="0">
                <a:latin typeface="Gill Sans MT" pitchFamily="-1" charset="0"/>
              </a:rPr>
              <a:t>MacLafferty</a:t>
            </a:r>
            <a:endParaRPr lang="en-US" sz="4000" b="1" dirty="0">
              <a:latin typeface="Gill Sans MT" pitchFamily="-1" charset="0"/>
            </a:endParaRPr>
          </a:p>
        </p:txBody>
      </p:sp>
      <p:pic>
        <p:nvPicPr>
          <p:cNvPr id="3" name="Picture 3" descr="MacLaffertyFamily 20090622E.png"/>
          <p:cNvPicPr>
            <a:picLocks noChangeAspect="1"/>
          </p:cNvPicPr>
          <p:nvPr/>
        </p:nvPicPr>
        <p:blipFill>
          <a:blip r:embed="rId3" cstate="print"/>
          <a:srcRect/>
          <a:stretch>
            <a:fillRect/>
          </a:stretch>
        </p:blipFill>
        <p:spPr bwMode="auto">
          <a:xfrm>
            <a:off x="1524000" y="1143000"/>
            <a:ext cx="5943600" cy="44577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332</TotalTime>
  <Words>2106</Words>
  <Application>Microsoft Macintosh PowerPoint</Application>
  <PresentationFormat>On-screen Show (4:3)</PresentationFormat>
  <Paragraphs>178</Paragraphs>
  <Slides>21</Slides>
  <Notes>16</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KID Center</dc:creator>
  <cp:lastModifiedBy>Gerard Carter</cp:lastModifiedBy>
  <cp:revision>15</cp:revision>
  <cp:lastPrinted>2012-06-29T15:39:28Z</cp:lastPrinted>
  <dcterms:created xsi:type="dcterms:W3CDTF">2012-07-10T17:40:37Z</dcterms:created>
  <dcterms:modified xsi:type="dcterms:W3CDTF">2012-07-10T17:42:16Z</dcterms:modified>
</cp:coreProperties>
</file>